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71" r:id="rId4"/>
  </p:sldMasterIdLst>
  <p:notesMasterIdLst>
    <p:notesMasterId r:id="rId33"/>
  </p:notesMasterIdLst>
  <p:handoutMasterIdLst>
    <p:handoutMasterId r:id="rId34"/>
  </p:handoutMasterIdLst>
  <p:sldIdLst>
    <p:sldId id="493" r:id="rId5"/>
    <p:sldId id="633" r:id="rId6"/>
    <p:sldId id="597" r:id="rId7"/>
    <p:sldId id="503" r:id="rId8"/>
    <p:sldId id="638" r:id="rId9"/>
    <p:sldId id="636" r:id="rId10"/>
    <p:sldId id="505" r:id="rId11"/>
    <p:sldId id="637" r:id="rId12"/>
    <p:sldId id="577" r:id="rId13"/>
    <p:sldId id="578" r:id="rId14"/>
    <p:sldId id="579" r:id="rId15"/>
    <p:sldId id="596" r:id="rId16"/>
    <p:sldId id="639" r:id="rId17"/>
    <p:sldId id="635" r:id="rId18"/>
    <p:sldId id="632" r:id="rId19"/>
    <p:sldId id="606" r:id="rId20"/>
    <p:sldId id="626" r:id="rId21"/>
    <p:sldId id="571" r:id="rId22"/>
    <p:sldId id="549" r:id="rId23"/>
    <p:sldId id="627" r:id="rId24"/>
    <p:sldId id="543" r:id="rId25"/>
    <p:sldId id="541" r:id="rId26"/>
    <p:sldId id="516" r:id="rId27"/>
    <p:sldId id="628" r:id="rId28"/>
    <p:sldId id="573" r:id="rId29"/>
    <p:sldId id="629" r:id="rId30"/>
    <p:sldId id="576" r:id="rId31"/>
    <p:sldId id="51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der, Steven N. (JSC-YX111)"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1F"/>
    <a:srgbClr val="3CC02F"/>
    <a:srgbClr val="2DC659"/>
    <a:srgbClr val="1FA0FF"/>
    <a:srgbClr val="ECAD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9" autoAdjust="0"/>
    <p:restoredTop sz="79864" autoAdjust="0"/>
  </p:normalViewPr>
  <p:slideViewPr>
    <p:cSldViewPr snapToGrid="0" snapToObjects="1">
      <p:cViewPr varScale="1">
        <p:scale>
          <a:sx n="80" d="100"/>
          <a:sy n="80" d="100"/>
        </p:scale>
        <p:origin x="-1056" y="-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00" d="100"/>
          <a:sy n="200" d="100"/>
        </p:scale>
        <p:origin x="-192" y="39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691CB3-23C9-3F4C-A6CB-5FA9B84BE356}" type="datetimeFigureOut">
              <a:rPr lang="en-US" smtClean="0"/>
              <a:t>6/8/15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24C4E2-9AE0-1B48-A24A-3724F1A395CA}" type="slidenum">
              <a:rPr lang="en-US" smtClean="0"/>
              <a:t>‹#›</a:t>
            </a:fld>
            <a:endParaRPr lang="en-US"/>
          </a:p>
        </p:txBody>
      </p:sp>
    </p:spTree>
    <p:extLst>
      <p:ext uri="{BB962C8B-B14F-4D97-AF65-F5344CB8AC3E}">
        <p14:creationId xmlns:p14="http://schemas.microsoft.com/office/powerpoint/2010/main" val="6565379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84520-AABC-8D4D-A8CB-FAD36C485AF3}" type="datetimeFigureOut">
              <a:rPr lang="en-US" smtClean="0"/>
              <a:pPr/>
              <a:t>6/8/15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909D0A-305A-5742-B8CD-17B1385F7FA7}" type="slidenum">
              <a:rPr lang="en-US" smtClean="0"/>
              <a:pPr/>
              <a:t>‹#›</a:t>
            </a:fld>
            <a:endParaRPr lang="en-US"/>
          </a:p>
        </p:txBody>
      </p:sp>
    </p:spTree>
    <p:extLst>
      <p:ext uri="{BB962C8B-B14F-4D97-AF65-F5344CB8AC3E}">
        <p14:creationId xmlns:p14="http://schemas.microsoft.com/office/powerpoint/2010/main" val="33374245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VERSION:  2.19.2015 8:24 AM</a:t>
            </a:r>
            <a:endParaRPr lang="en-US" dirty="0"/>
          </a:p>
        </p:txBody>
      </p:sp>
      <p:sp>
        <p:nvSpPr>
          <p:cNvPr id="4" name="Slide Number Placeholder 3"/>
          <p:cNvSpPr>
            <a:spLocks noGrp="1"/>
          </p:cNvSpPr>
          <p:nvPr>
            <p:ph type="sldNum" sz="quarter" idx="10"/>
          </p:nvPr>
        </p:nvSpPr>
        <p:spPr/>
        <p:txBody>
          <a:bodyPr/>
          <a:lstStyle/>
          <a:p>
            <a:fld id="{C385857E-96F7-2641-BEC9-A702021FC646}" type="slidenum">
              <a:rPr lang="en-US" smtClean="0"/>
              <a:t>1</a:t>
            </a:fld>
            <a:endParaRPr lang="en-US"/>
          </a:p>
        </p:txBody>
      </p:sp>
    </p:spTree>
    <p:extLst>
      <p:ext uri="{BB962C8B-B14F-4D97-AF65-F5344CB8AC3E}">
        <p14:creationId xmlns:p14="http://schemas.microsoft.com/office/powerpoint/2010/main" val="2876536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Initially people</a:t>
            </a:r>
            <a:r>
              <a:rPr lang="en-US" baseline="0" dirty="0" smtClean="0"/>
              <a:t> started forming communities using things</a:t>
            </a:r>
            <a:r>
              <a:rPr lang="en-US" dirty="0" smtClean="0"/>
              <a:t> like bulletin</a:t>
            </a:r>
            <a:r>
              <a:rPr lang="en-US" baseline="0" dirty="0" smtClean="0"/>
              <a:t> boards… remember those…</a:t>
            </a:r>
          </a:p>
          <a:p>
            <a:r>
              <a:rPr lang="en-US" baseline="0" dirty="0" smtClean="0"/>
              <a:t>But then with the web, companies started understanding various value propositions in helping these communities.</a:t>
            </a:r>
          </a:p>
        </p:txBody>
      </p:sp>
      <p:sp>
        <p:nvSpPr>
          <p:cNvPr id="4" name="Slide Number Placeholder 3"/>
          <p:cNvSpPr>
            <a:spLocks noGrp="1"/>
          </p:cNvSpPr>
          <p:nvPr>
            <p:ph type="sldNum" sz="quarter" idx="10"/>
          </p:nvPr>
        </p:nvSpPr>
        <p:spPr/>
        <p:txBody>
          <a:bodyPr/>
          <a:lstStyle/>
          <a:p>
            <a:fld id="{66909D0A-305A-5742-B8CD-17B1385F7FA7}" type="slidenum">
              <a:rPr lang="en-US" smtClean="0"/>
              <a:pPr/>
              <a:t>15</a:t>
            </a:fld>
            <a:endParaRPr lang="en-US"/>
          </a:p>
        </p:txBody>
      </p:sp>
    </p:spTree>
    <p:extLst>
      <p:ext uri="{BB962C8B-B14F-4D97-AF65-F5344CB8AC3E}">
        <p14:creationId xmlns:p14="http://schemas.microsoft.com/office/powerpoint/2010/main" val="1712382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16</a:t>
            </a:fld>
            <a:endParaRPr lang="en-US"/>
          </a:p>
        </p:txBody>
      </p:sp>
    </p:spTree>
    <p:extLst>
      <p:ext uri="{BB962C8B-B14F-4D97-AF65-F5344CB8AC3E}">
        <p14:creationId xmlns:p14="http://schemas.microsoft.com/office/powerpoint/2010/main" val="891482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 before you roll your eyes!!!</a:t>
            </a:r>
            <a:r>
              <a:rPr lang="en-US" baseline="0" dirty="0" smtClean="0"/>
              <a:t>   Innovation is real….  You’ve seen it…. You’ve experienced it… it is that idea that seems obvious in retrospect… “why didn’t I think of that”…. Its that “different” approach that works out spectacularly… unexpectedly…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are usually</a:t>
            </a:r>
            <a:r>
              <a:rPr lang="en-US" baseline="0" dirty="0" smtClean="0"/>
              <a:t> looking for ideas…. Maybe “out of the box” thinking…. Maybe its ideas on how to solve a really hard problem… the kind that may not even have a 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17</a:t>
            </a:fld>
            <a:endParaRPr lang="en-US"/>
          </a:p>
        </p:txBody>
      </p:sp>
    </p:spTree>
    <p:extLst>
      <p:ext uri="{BB962C8B-B14F-4D97-AF65-F5344CB8AC3E}">
        <p14:creationId xmlns:p14="http://schemas.microsoft.com/office/powerpoint/2010/main" val="3429237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bg1">
                  <a:lumMod val="95000"/>
                </a:schemeClr>
              </a:solidFill>
            </a:endParaRPr>
          </a:p>
        </p:txBody>
      </p:sp>
      <p:sp>
        <p:nvSpPr>
          <p:cNvPr id="4" name="Slide Number Placeholder 3"/>
          <p:cNvSpPr>
            <a:spLocks noGrp="1"/>
          </p:cNvSpPr>
          <p:nvPr>
            <p:ph type="sldNum" sz="quarter" idx="10"/>
          </p:nvPr>
        </p:nvSpPr>
        <p:spPr/>
        <p:txBody>
          <a:bodyPr/>
          <a:lstStyle/>
          <a:p>
            <a:fld id="{66909D0A-305A-5742-B8CD-17B1385F7FA7}" type="slidenum">
              <a:rPr lang="en-US" smtClean="0"/>
              <a:pPr/>
              <a:t>18</a:t>
            </a:fld>
            <a:endParaRPr lang="en-US"/>
          </a:p>
        </p:txBody>
      </p:sp>
    </p:spTree>
    <p:extLst>
      <p:ext uri="{BB962C8B-B14F-4D97-AF65-F5344CB8AC3E}">
        <p14:creationId xmlns:p14="http://schemas.microsoft.com/office/powerpoint/2010/main" val="2508187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(Mars 2020 mission is considering a late change to</a:t>
            </a:r>
            <a:r>
              <a:rPr lang="en-US" sz="1200" kern="1200" baseline="0" dirty="0" smtClean="0">
                <a:solidFill>
                  <a:schemeClr val="tx1"/>
                </a:solidFill>
                <a:latin typeface="+mn-lt"/>
                <a:ea typeface="+mn-ea"/>
                <a:cs typeface="+mn-cs"/>
              </a:rPr>
              <a:t> include this in the design)</a:t>
            </a:r>
          </a:p>
          <a:p>
            <a:r>
              <a:rPr lang="en-US" sz="1200" kern="1200" dirty="0" smtClean="0">
                <a:solidFill>
                  <a:schemeClr val="tx1"/>
                </a:solidFill>
                <a:latin typeface="+mn-lt"/>
                <a:ea typeface="+mn-ea"/>
                <a:cs typeface="+mn-cs"/>
              </a:rPr>
              <a:t>Solver is from Rising Star, TX (population 800)…. How would</a:t>
            </a:r>
            <a:r>
              <a:rPr lang="en-US" sz="1200" kern="1200" baseline="0" dirty="0" smtClean="0">
                <a:solidFill>
                  <a:schemeClr val="tx1"/>
                </a:solidFill>
                <a:latin typeface="+mn-lt"/>
                <a:ea typeface="+mn-ea"/>
                <a:cs typeface="+mn-cs"/>
              </a:rPr>
              <a:t> we have found this idea if we were not using challenges?</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about 5 years now, I have been self-employed as a technical consultant for a wide range of science and technology interests and enterprises.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Master’s degree in Aquatic Biology from Texas State University. </a:t>
            </a:r>
            <a:endParaRPr lang="en-US" dirty="0" smtClean="0">
              <a:effectLst/>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effectLst/>
                <a:latin typeface="+mn-lt"/>
                <a:ea typeface="+mn-ea"/>
                <a:cs typeface="+mn-cs"/>
              </a:rPr>
              <a:t>it sort of came naturally, as a creative process, and I appreciate opportunities to be creative.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Spent 80-100 hours on his submission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“Participating in this NASA Challenge has encouraged me to participate in 11 other InnoCentive Challenges, in very diverse areas where I’ve really “pushed the envelope” out of my confidence or comfort zone.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19</a:t>
            </a:fld>
            <a:endParaRPr lang="en-US"/>
          </a:p>
        </p:txBody>
      </p:sp>
    </p:spTree>
    <p:extLst>
      <p:ext uri="{BB962C8B-B14F-4D97-AF65-F5344CB8AC3E}">
        <p14:creationId xmlns:p14="http://schemas.microsoft.com/office/powerpoint/2010/main" val="2713059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6909D0A-305A-5742-B8CD-17B1385F7FA7}" type="slidenum">
              <a:rPr lang="en-US" smtClean="0"/>
              <a:pPr/>
              <a:t>22</a:t>
            </a:fld>
            <a:endParaRPr lang="en-US"/>
          </a:p>
        </p:txBody>
      </p:sp>
    </p:spTree>
    <p:extLst>
      <p:ext uri="{BB962C8B-B14F-4D97-AF65-F5344CB8AC3E}">
        <p14:creationId xmlns:p14="http://schemas.microsoft.com/office/powerpoint/2010/main" val="2709731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Launched</a:t>
            </a:r>
            <a:r>
              <a:rPr lang="en-US" baseline="0" dirty="0" smtClean="0"/>
              <a:t> in March of 2014 and in 10.5 months got an algorithm that is 15% better at detecting asteroids (than the standard: </a:t>
            </a:r>
            <a:r>
              <a:rPr lang="en-US" baseline="0" dirty="0" err="1" smtClean="0"/>
              <a:t>catalina</a:t>
            </a:r>
            <a:r>
              <a:rPr lang="en-US" baseline="0" dirty="0" smtClean="0"/>
              <a:t> sky survey) AND </a:t>
            </a:r>
            <a:r>
              <a:rPr lang="en-US" baseline="0" dirty="0" err="1" smtClean="0"/>
              <a:t>buidlng</a:t>
            </a:r>
            <a:r>
              <a:rPr lang="en-US" baseline="0" dirty="0" smtClean="0"/>
              <a:t> an app that citizen scientists, hobbyist astronomers and even professional organizations/institutions can download and 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can feed their images into the algorithm and if an asteroid is detected, they can automatically upload their findings to the pros that are officially tracking asteroids for the planet!   All for less than $200K… a bit less than the cost of a single full time engineer for 10.5 months.</a:t>
            </a:r>
            <a:endParaRPr lang="en-US" dirty="0"/>
          </a:p>
        </p:txBody>
      </p:sp>
      <p:sp>
        <p:nvSpPr>
          <p:cNvPr id="4" name="Slide Number Placeholder 3"/>
          <p:cNvSpPr>
            <a:spLocks noGrp="1"/>
          </p:cNvSpPr>
          <p:nvPr>
            <p:ph type="sldNum" sz="quarter" idx="10"/>
          </p:nvPr>
        </p:nvSpPr>
        <p:spPr/>
        <p:txBody>
          <a:bodyPr/>
          <a:lstStyle/>
          <a:p>
            <a:fld id="{D26D6171-6BD6-824F-AF0D-A5C191F2F35F}" type="slidenum">
              <a:rPr lang="en-US" smtClean="0"/>
              <a:t>23</a:t>
            </a:fld>
            <a:endParaRPr lang="en-US"/>
          </a:p>
        </p:txBody>
      </p:sp>
    </p:spTree>
    <p:extLst>
      <p:ext uri="{BB962C8B-B14F-4D97-AF65-F5344CB8AC3E}">
        <p14:creationId xmlns:p14="http://schemas.microsoft.com/office/powerpoint/2010/main" val="3069287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&lt;Go</a:t>
            </a:r>
            <a:r>
              <a:rPr lang="en-US" baseline="0" dirty="0" smtClean="0"/>
              <a:t> through the list&gt;</a:t>
            </a:r>
          </a:p>
          <a:p>
            <a:endParaRPr lang="en-US" baseline="0" dirty="0" smtClean="0"/>
          </a:p>
          <a:p>
            <a:r>
              <a:rPr lang="en-US" baseline="0" dirty="0" smtClean="0"/>
              <a:t>Additionally in other agencies:</a:t>
            </a:r>
          </a:p>
          <a:p>
            <a:r>
              <a:rPr lang="en-US" baseline="0" dirty="0" smtClean="0"/>
              <a:t>EPA – Mobile app for Cyanobacteria, </a:t>
            </a:r>
            <a:r>
              <a:rPr lang="en-US" baseline="0" dirty="0" err="1" smtClean="0"/>
              <a:t>Toxcast</a:t>
            </a:r>
            <a:endParaRPr lang="en-US" baseline="0" dirty="0" smtClean="0"/>
          </a:p>
          <a:p>
            <a:r>
              <a:rPr lang="en-US" baseline="0" dirty="0" smtClean="0"/>
              <a:t>DOE – Wave Energy</a:t>
            </a:r>
          </a:p>
          <a:p>
            <a:r>
              <a:rPr lang="en-US" baseline="0" dirty="0" smtClean="0"/>
              <a:t>CMS – A number of apps</a:t>
            </a:r>
          </a:p>
          <a:p>
            <a:r>
              <a:rPr lang="en-US" baseline="0" dirty="0" smtClean="0"/>
              <a:t>OPM – Payment app</a:t>
            </a:r>
          </a:p>
          <a:p>
            <a:r>
              <a:rPr lang="en-US" baseline="0" dirty="0" err="1" smtClean="0"/>
              <a:t>DoD</a:t>
            </a:r>
            <a:r>
              <a:rPr lang="en-US" baseline="0" dirty="0" smtClean="0"/>
              <a:t> – Possible Exoskeleton</a:t>
            </a:r>
          </a:p>
          <a:p>
            <a:r>
              <a:rPr lang="en-US" baseline="0" dirty="0" smtClean="0"/>
              <a:t>DOJ – Possible crime pattern algorithm</a:t>
            </a:r>
            <a:endParaRPr lang="en-US" dirty="0" smtClean="0"/>
          </a:p>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25</a:t>
            </a:fld>
            <a:endParaRPr lang="en-US"/>
          </a:p>
        </p:txBody>
      </p:sp>
    </p:spTree>
    <p:extLst>
      <p:ext uri="{BB962C8B-B14F-4D97-AF65-F5344CB8AC3E}">
        <p14:creationId xmlns:p14="http://schemas.microsoft.com/office/powerpoint/2010/main" val="1036905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&lt;Go</a:t>
            </a:r>
            <a:r>
              <a:rPr lang="en-US" baseline="0" dirty="0" smtClean="0"/>
              <a:t> through the list&gt;</a:t>
            </a:r>
          </a:p>
          <a:p>
            <a:endParaRPr lang="en-US" baseline="0" dirty="0" smtClean="0"/>
          </a:p>
          <a:p>
            <a:r>
              <a:rPr lang="en-US" baseline="0" dirty="0" smtClean="0"/>
              <a:t>Additionally in other agencies:</a:t>
            </a:r>
          </a:p>
          <a:p>
            <a:r>
              <a:rPr lang="en-US" baseline="0" dirty="0" smtClean="0"/>
              <a:t>EPA – Mobile app for Cyanobacteria, </a:t>
            </a:r>
            <a:r>
              <a:rPr lang="en-US" baseline="0" dirty="0" err="1" smtClean="0"/>
              <a:t>Toxcast</a:t>
            </a:r>
            <a:endParaRPr lang="en-US" baseline="0" dirty="0" smtClean="0"/>
          </a:p>
          <a:p>
            <a:r>
              <a:rPr lang="en-US" baseline="0" dirty="0" smtClean="0"/>
              <a:t>DOE – Wave Energy</a:t>
            </a:r>
          </a:p>
          <a:p>
            <a:r>
              <a:rPr lang="en-US" baseline="0" dirty="0" smtClean="0"/>
              <a:t>CMS – A number of apps</a:t>
            </a:r>
          </a:p>
          <a:p>
            <a:r>
              <a:rPr lang="en-US" baseline="0" dirty="0" smtClean="0"/>
              <a:t>OPM – Payment app</a:t>
            </a:r>
          </a:p>
          <a:p>
            <a:r>
              <a:rPr lang="en-US" baseline="0" dirty="0" err="1" smtClean="0"/>
              <a:t>DoD</a:t>
            </a:r>
            <a:r>
              <a:rPr lang="en-US" baseline="0" dirty="0" smtClean="0"/>
              <a:t> – Possible Exoskeleton</a:t>
            </a:r>
          </a:p>
          <a:p>
            <a:r>
              <a:rPr lang="en-US" baseline="0" dirty="0" smtClean="0"/>
              <a:t>DOJ – Possible crime pattern algorithm</a:t>
            </a:r>
            <a:endParaRPr lang="en-US" dirty="0" smtClean="0"/>
          </a:p>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26</a:t>
            </a:fld>
            <a:endParaRPr lang="en-US"/>
          </a:p>
        </p:txBody>
      </p:sp>
    </p:spTree>
    <p:extLst>
      <p:ext uri="{BB962C8B-B14F-4D97-AF65-F5344CB8AC3E}">
        <p14:creationId xmlns:p14="http://schemas.microsoft.com/office/powerpoint/2010/main" val="1036905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NASA</a:t>
            </a:r>
            <a:r>
              <a:rPr lang="en-US" baseline="0" dirty="0" smtClean="0"/>
              <a:t> also has a challenges and prizes office (Larry Cooper and Jen </a:t>
            </a:r>
            <a:r>
              <a:rPr lang="en-US" baseline="0" dirty="0" err="1" smtClean="0"/>
              <a:t>Gustetic</a:t>
            </a:r>
            <a:r>
              <a:rPr lang="en-US" baseline="0" dirty="0" smtClean="0"/>
              <a:t> at OCT/HQ) who run competitions which involve actually building and demonstrating (and have large prizes)</a:t>
            </a:r>
          </a:p>
          <a:p>
            <a:r>
              <a:rPr lang="en-US" baseline="0" dirty="0" smtClean="0"/>
              <a:t>The Green Flight Challenge:  4 </a:t>
            </a:r>
            <a:r>
              <a:rPr lang="en-US" baseline="0" dirty="0" err="1" smtClean="0"/>
              <a:t>seater</a:t>
            </a:r>
            <a:r>
              <a:rPr lang="en-US" baseline="0" dirty="0" smtClean="0"/>
              <a:t> aircraft 100 mi per energy </a:t>
            </a:r>
            <a:r>
              <a:rPr lang="en-US" baseline="0" dirty="0" err="1" smtClean="0"/>
              <a:t>equiv</a:t>
            </a:r>
            <a:r>
              <a:rPr lang="en-US" baseline="0" dirty="0" smtClean="0"/>
              <a:t> of ½ gallon of gas per passenger.   $1.6M PRIZE</a:t>
            </a:r>
          </a:p>
          <a:p>
            <a:pPr marL="171450" indent="-171450">
              <a:buFontTx/>
              <a:buChar char="-"/>
            </a:pPr>
            <a:r>
              <a:rPr lang="en-US" baseline="0" dirty="0" smtClean="0"/>
              <a:t>2 Teams </a:t>
            </a:r>
            <a:r>
              <a:rPr lang="en-US" baseline="0" dirty="0" err="1" smtClean="0"/>
              <a:t>achived</a:t>
            </a:r>
            <a:r>
              <a:rPr lang="en-US" baseline="0" dirty="0" smtClean="0"/>
              <a:t> goal – Winning team BY A FACTOR OF 2</a:t>
            </a:r>
          </a:p>
          <a:p>
            <a:pPr marL="171450" indent="-171450">
              <a:buFontTx/>
              <a:buChar char="-"/>
            </a:pPr>
            <a:r>
              <a:rPr lang="en-US" baseline="0" dirty="0" smtClean="0"/>
              <a:t>$6M spent by all teams (multiplier affect)… win-win… these teams are leveraging their work for commercial benefit.</a:t>
            </a:r>
          </a:p>
          <a:p>
            <a:pPr marL="171450" indent="-171450">
              <a:buFontTx/>
              <a:buChar char="-"/>
            </a:pPr>
            <a:r>
              <a:rPr lang="en-US" baseline="0" dirty="0" smtClean="0"/>
              <a:t>Sample Return Robot challenge $1.5M (Just had Level 1 winner of $5K)</a:t>
            </a:r>
          </a:p>
          <a:p>
            <a:pPr marL="0" indent="0">
              <a:buFontTx/>
              <a:buNone/>
            </a:pPr>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2</a:t>
            </a:fld>
            <a:endParaRPr lang="en-US"/>
          </a:p>
        </p:txBody>
      </p:sp>
    </p:spTree>
    <p:extLst>
      <p:ext uri="{BB962C8B-B14F-4D97-AF65-F5344CB8AC3E}">
        <p14:creationId xmlns:p14="http://schemas.microsoft.com/office/powerpoint/2010/main" val="3612993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itchFamily="34" charset="0"/>
              <a:buNone/>
            </a:pPr>
            <a:r>
              <a:rPr lang="en-US" baseline="0" dirty="0" smtClean="0">
                <a:solidFill>
                  <a:schemeClr val="bg1"/>
                </a:solidFill>
              </a:rPr>
              <a:t>SEE IF WE CAN DELETE THIS???</a:t>
            </a:r>
          </a:p>
        </p:txBody>
      </p:sp>
      <p:sp>
        <p:nvSpPr>
          <p:cNvPr id="4" name="Slide Number Placeholder 3"/>
          <p:cNvSpPr>
            <a:spLocks noGrp="1"/>
          </p:cNvSpPr>
          <p:nvPr>
            <p:ph type="sldNum" sz="quarter" idx="10"/>
          </p:nvPr>
        </p:nvSpPr>
        <p:spPr/>
        <p:txBody>
          <a:bodyPr/>
          <a:lstStyle/>
          <a:p>
            <a:fld id="{1704CD6A-04B7-4241-8044-EB21DD559035}" type="slidenum">
              <a:rPr lang="en-US" smtClean="0"/>
              <a:t>4</a:t>
            </a:fld>
            <a:endParaRPr lang="en-US"/>
          </a:p>
        </p:txBody>
      </p:sp>
    </p:spTree>
    <p:extLst>
      <p:ext uri="{BB962C8B-B14F-4D97-AF65-F5344CB8AC3E}">
        <p14:creationId xmlns:p14="http://schemas.microsoft.com/office/powerpoint/2010/main" val="105616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smtClean="0">
              <a:solidFill>
                <a:schemeClr val="bg1"/>
              </a:solidFill>
            </a:endParaRPr>
          </a:p>
        </p:txBody>
      </p:sp>
      <p:sp>
        <p:nvSpPr>
          <p:cNvPr id="4" name="Slide Number Placeholder 3"/>
          <p:cNvSpPr>
            <a:spLocks noGrp="1"/>
          </p:cNvSpPr>
          <p:nvPr>
            <p:ph type="sldNum" sz="quarter" idx="10"/>
          </p:nvPr>
        </p:nvSpPr>
        <p:spPr/>
        <p:txBody>
          <a:bodyPr/>
          <a:lstStyle/>
          <a:p>
            <a:fld id="{1704CD6A-04B7-4241-8044-EB21DD559035}" type="slidenum">
              <a:rPr lang="en-US" smtClean="0"/>
              <a:t>6</a:t>
            </a:fld>
            <a:endParaRPr lang="en-US"/>
          </a:p>
        </p:txBody>
      </p:sp>
    </p:spTree>
    <p:extLst>
      <p:ext uri="{BB962C8B-B14F-4D97-AF65-F5344CB8AC3E}">
        <p14:creationId xmlns:p14="http://schemas.microsoft.com/office/powerpoint/2010/main" val="1056166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just some of the challenges</a:t>
            </a:r>
            <a:r>
              <a:rPr lang="en-US" baseline="0" dirty="0" smtClean="0"/>
              <a:t> that we’ve run on our </a:t>
            </a:r>
            <a:r>
              <a:rPr lang="en-US" baseline="0" dirty="0" err="1" smtClean="0"/>
              <a:t>NASA@work</a:t>
            </a:r>
            <a:r>
              <a:rPr lang="en-US" baseline="0" dirty="0" smtClean="0"/>
              <a:t> platform over the last year.</a:t>
            </a:r>
          </a:p>
          <a:p>
            <a:r>
              <a:rPr lang="en-US" baseline="0" dirty="0" smtClean="0"/>
              <a:t>Note that these are both technical and non-technical</a:t>
            </a:r>
          </a:p>
          <a:p>
            <a:endParaRPr lang="en-US" baseline="0" dirty="0"/>
          </a:p>
          <a:p>
            <a:r>
              <a:rPr lang="en-US" baseline="0" dirty="0" smtClean="0"/>
              <a:t>A great example was a group who was working on an improved method of determining Urine Volume in microgravity…. I ended up that a group that worked not more than 300 yards away was working on the same thing and had exactly what was needed.   NASA is BIG… </a:t>
            </a:r>
            <a:r>
              <a:rPr lang="en-US" baseline="0" dirty="0" err="1" smtClean="0"/>
              <a:t>NASA@work</a:t>
            </a:r>
            <a:r>
              <a:rPr lang="en-US" baseline="0" dirty="0" smtClean="0"/>
              <a:t> can help make the connections to make it smaller.</a:t>
            </a:r>
          </a:p>
        </p:txBody>
      </p:sp>
      <p:sp>
        <p:nvSpPr>
          <p:cNvPr id="4" name="Slide Number Placeholder 3"/>
          <p:cNvSpPr>
            <a:spLocks noGrp="1"/>
          </p:cNvSpPr>
          <p:nvPr>
            <p:ph type="sldNum" sz="quarter" idx="10"/>
          </p:nvPr>
        </p:nvSpPr>
        <p:spPr/>
        <p:txBody>
          <a:bodyPr/>
          <a:lstStyle/>
          <a:p>
            <a:fld id="{16A60332-E467-604F-82F5-E32677DE9B67}" type="slidenum">
              <a:rPr lang="en-US" smtClean="0"/>
              <a:pPr/>
              <a:t>7</a:t>
            </a:fld>
            <a:endParaRPr lang="en-US" dirty="0"/>
          </a:p>
        </p:txBody>
      </p:sp>
    </p:spTree>
    <p:extLst>
      <p:ext uri="{BB962C8B-B14F-4D97-AF65-F5344CB8AC3E}">
        <p14:creationId xmlns:p14="http://schemas.microsoft.com/office/powerpoint/2010/main" val="855888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406" lvl="1" indent="-280406" fontAlgn="base">
              <a:spcBef>
                <a:spcPct val="50000"/>
              </a:spcBef>
              <a:spcAft>
                <a:spcPct val="0"/>
              </a:spcAft>
              <a:buFont typeface="Wingdings" pitchFamily="2" charset="2"/>
              <a:buChar char="Ø"/>
              <a:defRPr/>
            </a:pPr>
            <a:r>
              <a:rPr lang="en-US" b="1" dirty="0" smtClean="0">
                <a:solidFill>
                  <a:srgbClr val="000000"/>
                </a:solidFill>
                <a:ea typeface="ＭＳ Ｐゴシック" pitchFamily="34" charset="-128"/>
              </a:rPr>
              <a:t>There is no validated tool to quantify intracranial pressure </a:t>
            </a:r>
            <a:r>
              <a:rPr lang="en-US" b="1" i="1" dirty="0" smtClean="0">
                <a:solidFill>
                  <a:srgbClr val="000000"/>
                </a:solidFill>
                <a:ea typeface="ＭＳ Ｐゴシック" pitchFamily="34" charset="-128"/>
              </a:rPr>
              <a:t>non-invasively</a:t>
            </a:r>
            <a:r>
              <a:rPr lang="en-US" b="1" dirty="0" smtClean="0">
                <a:solidFill>
                  <a:srgbClr val="000000"/>
                </a:solidFill>
                <a:ea typeface="ＭＳ Ｐゴシック" pitchFamily="34" charset="-128"/>
              </a:rPr>
              <a:t>.</a:t>
            </a:r>
          </a:p>
          <a:p>
            <a:pPr marL="280406" lvl="1" indent="-280406" fontAlgn="base">
              <a:spcBef>
                <a:spcPct val="50000"/>
              </a:spcBef>
              <a:spcAft>
                <a:spcPct val="0"/>
              </a:spcAft>
              <a:buFont typeface="Wingdings" pitchFamily="2" charset="2"/>
              <a:buChar char="Ø"/>
              <a:defRPr/>
            </a:pPr>
            <a:r>
              <a:rPr lang="en-US" dirty="0" smtClean="0">
                <a:solidFill>
                  <a:srgbClr val="000000"/>
                </a:solidFill>
                <a:ea typeface="ＭＳ Ｐゴシック" pitchFamily="34" charset="-128"/>
              </a:rPr>
              <a:t>Clinical Gold Standard methods are invasive</a:t>
            </a:r>
          </a:p>
          <a:p>
            <a:pPr marL="2579740" lvl="6" indent="-336488">
              <a:buFont typeface="+mj-lt"/>
              <a:buAutoNum type="arabicPeriod"/>
              <a:defRPr/>
            </a:pPr>
            <a:r>
              <a:rPr lang="en-US" dirty="0" smtClean="0">
                <a:solidFill>
                  <a:srgbClr val="000000"/>
                </a:solidFill>
                <a:ea typeface="ＭＳ Ｐゴシック" pitchFamily="34" charset="-128"/>
              </a:rPr>
              <a:t>Lumbar puncture</a:t>
            </a:r>
          </a:p>
          <a:p>
            <a:pPr marL="2579740" lvl="6" indent="-336488">
              <a:buFont typeface="+mj-lt"/>
              <a:buAutoNum type="arabicPeriod"/>
              <a:defRPr/>
            </a:pPr>
            <a:r>
              <a:rPr lang="en-US" dirty="0" smtClean="0">
                <a:solidFill>
                  <a:srgbClr val="000000"/>
                </a:solidFill>
                <a:ea typeface="ＭＳ Ｐゴシック" pitchFamily="34" charset="-128"/>
              </a:rPr>
              <a:t>Cranial implant</a:t>
            </a:r>
          </a:p>
          <a:p>
            <a:pPr marL="2523658" lvl="6" indent="-280406">
              <a:buFont typeface="Wingdings" pitchFamily="2" charset="2"/>
              <a:buChar char="Ø"/>
              <a:defRPr/>
            </a:pPr>
            <a:endParaRPr lang="en-US" dirty="0" smtClean="0">
              <a:solidFill>
                <a:srgbClr val="000000"/>
              </a:solidFill>
              <a:ea typeface="ＭＳ Ｐゴシック" pitchFamily="34" charset="-128"/>
            </a:endParaRPr>
          </a:p>
          <a:p>
            <a:pPr marL="280406" lvl="6" indent="-280406">
              <a:buFont typeface="Wingdings" pitchFamily="2" charset="2"/>
              <a:buChar char="Ø"/>
              <a:defRPr/>
            </a:pPr>
            <a:r>
              <a:rPr lang="en-US" dirty="0" smtClean="0">
                <a:solidFill>
                  <a:srgbClr val="000000"/>
                </a:solidFill>
                <a:ea typeface="ＭＳ Ｐゴシック" pitchFamily="34" charset="-128"/>
              </a:rPr>
              <a:t>Accurate pre-, in-, and </a:t>
            </a:r>
            <a:r>
              <a:rPr lang="en-US" dirty="0" err="1" smtClean="0">
                <a:solidFill>
                  <a:srgbClr val="000000"/>
                </a:solidFill>
                <a:ea typeface="ＭＳ Ｐゴシック" pitchFamily="34" charset="-128"/>
              </a:rPr>
              <a:t>postflight</a:t>
            </a:r>
            <a:r>
              <a:rPr lang="en-US" dirty="0" smtClean="0">
                <a:solidFill>
                  <a:srgbClr val="000000"/>
                </a:solidFill>
                <a:ea typeface="ＭＳ Ｐゴシック" pitchFamily="34" charset="-128"/>
              </a:rPr>
              <a:t> ICP measurements are required to prove or disprove the intracranial pressure hypothesis and quantify the extent and time course of ICP changes.</a:t>
            </a:r>
          </a:p>
          <a:p>
            <a:pPr marL="280406" lvl="6" indent="-280406">
              <a:buFont typeface="Wingdings" pitchFamily="2" charset="2"/>
              <a:buChar char="Ø"/>
              <a:defRPr/>
            </a:pPr>
            <a:endParaRPr lang="en-US" dirty="0" smtClean="0">
              <a:solidFill>
                <a:srgbClr val="000000"/>
              </a:solidFill>
              <a:ea typeface="ＭＳ Ｐゴシック" pitchFamily="34" charset="-128"/>
            </a:endParaRPr>
          </a:p>
          <a:p>
            <a:pPr marL="280406" lvl="6" indent="-280406">
              <a:buFont typeface="Wingdings" pitchFamily="2" charset="2"/>
              <a:buChar char="Ø"/>
              <a:defRPr/>
            </a:pPr>
            <a:r>
              <a:rPr lang="en-US" dirty="0" err="1" smtClean="0">
                <a:solidFill>
                  <a:srgbClr val="000000"/>
                </a:solidFill>
                <a:ea typeface="ＭＳ Ｐゴシック" pitchFamily="34" charset="-128"/>
              </a:rPr>
              <a:t>Techwatch</a:t>
            </a:r>
            <a:r>
              <a:rPr lang="en-US" dirty="0" smtClean="0">
                <a:solidFill>
                  <a:srgbClr val="000000"/>
                </a:solidFill>
                <a:ea typeface="ＭＳ Ｐゴシック" pitchFamily="34" charset="-128"/>
              </a:rPr>
              <a:t> and market surveys indicated that the current state of technology was insufficient to meet NASA’s research needs.</a:t>
            </a:r>
          </a:p>
          <a:p>
            <a:pPr lvl="1">
              <a:spcBef>
                <a:spcPct val="50000"/>
              </a:spcBef>
              <a:buFont typeface="Wingdings" pitchFamily="2" charset="2"/>
              <a:buChar char="§"/>
            </a:pPr>
            <a:endParaRPr lang="en-US" sz="16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66909D0A-305A-5742-B8CD-17B1385F7FA7}" type="slidenum">
              <a:rPr lang="en-US" smtClean="0"/>
              <a:pPr/>
              <a:t>11</a:t>
            </a:fld>
            <a:endParaRPr lang="en-US"/>
          </a:p>
        </p:txBody>
      </p:sp>
    </p:spTree>
    <p:extLst>
      <p:ext uri="{BB962C8B-B14F-4D97-AF65-F5344CB8AC3E}">
        <p14:creationId xmlns:p14="http://schemas.microsoft.com/office/powerpoint/2010/main" val="103690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ct val="50000"/>
              </a:spcBef>
              <a:buFont typeface="Wingdings" pitchFamily="2" charset="2"/>
              <a:buChar char="§"/>
            </a:pPr>
            <a:endParaRPr lang="en-US" sz="16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66909D0A-305A-5742-B8CD-17B1385F7FA7}" type="slidenum">
              <a:rPr lang="en-US" smtClean="0"/>
              <a:pPr/>
              <a:t>12</a:t>
            </a:fld>
            <a:endParaRPr lang="en-US"/>
          </a:p>
        </p:txBody>
      </p:sp>
    </p:spTree>
    <p:extLst>
      <p:ext uri="{BB962C8B-B14F-4D97-AF65-F5344CB8AC3E}">
        <p14:creationId xmlns:p14="http://schemas.microsoft.com/office/powerpoint/2010/main" val="1036905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ct val="50000"/>
              </a:spcBef>
              <a:buFont typeface="Wingdings" pitchFamily="2" charset="2"/>
              <a:buChar char="§"/>
            </a:pPr>
            <a:endParaRPr lang="en-US" sz="16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66909D0A-305A-5742-B8CD-17B1385F7FA7}" type="slidenum">
              <a:rPr lang="en-US" smtClean="0"/>
              <a:pPr/>
              <a:t>13</a:t>
            </a:fld>
            <a:endParaRPr lang="en-US"/>
          </a:p>
        </p:txBody>
      </p:sp>
    </p:spTree>
    <p:extLst>
      <p:ext uri="{BB962C8B-B14F-4D97-AF65-F5344CB8AC3E}">
        <p14:creationId xmlns:p14="http://schemas.microsoft.com/office/powerpoint/2010/main" val="103690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ct val="50000"/>
              </a:spcBef>
              <a:buFont typeface="Wingdings" pitchFamily="2" charset="2"/>
              <a:buChar char="§"/>
            </a:pPr>
            <a:endParaRPr lang="en-US" sz="16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66909D0A-305A-5742-B8CD-17B1385F7FA7}" type="slidenum">
              <a:rPr lang="en-US" smtClean="0"/>
              <a:pPr/>
              <a:t>14</a:t>
            </a:fld>
            <a:endParaRPr lang="en-US"/>
          </a:p>
        </p:txBody>
      </p:sp>
    </p:spTree>
    <p:extLst>
      <p:ext uri="{BB962C8B-B14F-4D97-AF65-F5344CB8AC3E}">
        <p14:creationId xmlns:p14="http://schemas.microsoft.com/office/powerpoint/2010/main" val="103690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7677AD0F-F39C-5E44-A55A-4D7C00502C50}" type="datetime1">
              <a:rPr lang="en-US" smtClean="0"/>
              <a:t>6/8/15</a:t>
            </a:fld>
            <a:endParaRPr lang="en-US"/>
          </a:p>
        </p:txBody>
      </p:sp>
      <p:sp>
        <p:nvSpPr>
          <p:cNvPr id="9" name="Footer Placeholder 8"/>
          <p:cNvSpPr>
            <a:spLocks noGrp="1"/>
          </p:cNvSpPr>
          <p:nvPr>
            <p:ph type="ftr" sz="quarter" idx="12"/>
          </p:nvPr>
        </p:nvSpPr>
        <p:spPr/>
        <p:txBody>
          <a:bodyPr/>
          <a:lstStyle/>
          <a:p>
            <a:endParaRPr lang="en-US"/>
          </a:p>
        </p:txBody>
      </p:sp>
      <p:sp>
        <p:nvSpPr>
          <p:cNvPr id="10" name="Slide Number Placeholder 5"/>
          <p:cNvSpPr>
            <a:spLocks noGrp="1"/>
          </p:cNvSpPr>
          <p:nvPr>
            <p:ph type="sldNum" sz="quarter" idx="13"/>
          </p:nvPr>
        </p:nvSpPr>
        <p:spPr>
          <a:xfrm>
            <a:off x="8543278" y="6356350"/>
            <a:ext cx="561975" cy="365125"/>
          </a:xfrm>
        </p:spPr>
        <p:txBody>
          <a:bodyPr/>
          <a:lstStyle/>
          <a:p>
            <a:fld id="{8F3A20BB-4456-D74C-81DF-F68867D2AAC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FACF56-B951-B14E-B17B-9D77004A2008}" type="datetime1">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AF18B-5886-FE4B-A3E7-16317AB28849}" type="datetime1">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Slide: Type 2">
    <p:spTree>
      <p:nvGrpSpPr>
        <p:cNvPr id="1" name=""/>
        <p:cNvGrpSpPr/>
        <p:nvPr/>
      </p:nvGrpSpPr>
      <p:grpSpPr>
        <a:xfrm>
          <a:off x="0" y="0"/>
          <a:ext cx="0" cy="0"/>
          <a:chOff x="0" y="0"/>
          <a:chExt cx="0" cy="0"/>
        </a:xfrm>
      </p:grpSpPr>
      <p:sp>
        <p:nvSpPr>
          <p:cNvPr id="2" name="Rectangle 1"/>
          <p:cNvSpPr/>
          <p:nvPr userDrawn="1"/>
        </p:nvSpPr>
        <p:spPr>
          <a:xfrm>
            <a:off x="0" y="5884863"/>
            <a:ext cx="9144000" cy="9731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PH"/>
          </a:p>
        </p:txBody>
      </p:sp>
      <p:sp>
        <p:nvSpPr>
          <p:cNvPr id="3" name="TextBox 2"/>
          <p:cNvSpPr txBox="1"/>
          <p:nvPr userDrawn="1"/>
        </p:nvSpPr>
        <p:spPr>
          <a:xfrm>
            <a:off x="1876425" y="104775"/>
            <a:ext cx="1963738" cy="484188"/>
          </a:xfrm>
          <a:prstGeom prst="rect">
            <a:avLst/>
          </a:prstGeom>
          <a:noFill/>
        </p:spPr>
        <p:txBody>
          <a:bodyPr wrap="none">
            <a:spAutoFit/>
          </a:bodyPr>
          <a:lstStyle/>
          <a:p>
            <a:pPr fontAlgn="auto">
              <a:spcBef>
                <a:spcPts val="0"/>
              </a:spcBef>
              <a:spcAft>
                <a:spcPts val="0"/>
              </a:spcAft>
              <a:defRPr/>
            </a:pPr>
            <a:r>
              <a:rPr lang="en-PH" sz="2550" b="1" dirty="0">
                <a:latin typeface="Arial" pitchFamily="34" charset="0"/>
                <a:ea typeface="+mn-ea"/>
                <a:cs typeface="Arial" pitchFamily="34" charset="0"/>
              </a:rPr>
              <a:t>Case Study</a:t>
            </a:r>
          </a:p>
        </p:txBody>
      </p:sp>
      <p:sp>
        <p:nvSpPr>
          <p:cNvPr id="5" name="TextBox 4"/>
          <p:cNvSpPr txBox="1"/>
          <p:nvPr userDrawn="1"/>
        </p:nvSpPr>
        <p:spPr bwMode="auto">
          <a:xfrm>
            <a:off x="742881" y="6381750"/>
            <a:ext cx="1250663" cy="215444"/>
          </a:xfrm>
          <a:prstGeom prst="rect">
            <a:avLst/>
          </a:prstGeom>
          <a:noFill/>
        </p:spPr>
        <p:txBody>
          <a:bodyPr wrap="none">
            <a:spAutoFit/>
          </a:bodyPr>
          <a:lstStyle/>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CODERS SUBMITTED</a:t>
            </a:r>
            <a:endParaRPr lang="en-PH" sz="800" b="1" dirty="0">
              <a:solidFill>
                <a:schemeClr val="tx1">
                  <a:lumMod val="65000"/>
                  <a:lumOff val="35000"/>
                </a:schemeClr>
              </a:solidFill>
              <a:latin typeface="Arial" pitchFamily="34" charset="0"/>
              <a:ea typeface="+mn-ea"/>
              <a:cs typeface="Arial" pitchFamily="34" charset="0"/>
            </a:endParaRPr>
          </a:p>
        </p:txBody>
      </p:sp>
      <p:sp>
        <p:nvSpPr>
          <p:cNvPr id="6" name="TextBox 5"/>
          <p:cNvSpPr txBox="1"/>
          <p:nvPr userDrawn="1"/>
        </p:nvSpPr>
        <p:spPr bwMode="auto">
          <a:xfrm>
            <a:off x="2425951" y="6381750"/>
            <a:ext cx="784189" cy="215444"/>
          </a:xfrm>
          <a:prstGeom prst="rect">
            <a:avLst/>
          </a:prstGeom>
          <a:noFill/>
        </p:spPr>
        <p:txBody>
          <a:bodyPr wrap="none">
            <a:spAutoFit/>
          </a:bodyPr>
          <a:lstStyle/>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SOLUTIONS</a:t>
            </a:r>
            <a:endParaRPr lang="en-PH" sz="800" b="1" dirty="0">
              <a:solidFill>
                <a:schemeClr val="tx1">
                  <a:lumMod val="65000"/>
                  <a:lumOff val="35000"/>
                </a:schemeClr>
              </a:solidFill>
              <a:latin typeface="Arial" pitchFamily="34" charset="0"/>
              <a:ea typeface="+mn-ea"/>
              <a:cs typeface="Arial" pitchFamily="34" charset="0"/>
            </a:endParaRPr>
          </a:p>
        </p:txBody>
      </p:sp>
      <p:sp>
        <p:nvSpPr>
          <p:cNvPr id="7" name="TextBox 6"/>
          <p:cNvSpPr txBox="1"/>
          <p:nvPr userDrawn="1"/>
        </p:nvSpPr>
        <p:spPr bwMode="auto">
          <a:xfrm>
            <a:off x="3992713" y="6381750"/>
            <a:ext cx="1685077" cy="338554"/>
          </a:xfrm>
          <a:prstGeom prst="rect">
            <a:avLst/>
          </a:prstGeom>
          <a:noFill/>
        </p:spPr>
        <p:txBody>
          <a:bodyPr wrap="none">
            <a:spAutoFit/>
          </a:bodyPr>
          <a:lstStyle/>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DIFFERENT APPROACHES TO</a:t>
            </a:r>
          </a:p>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SOLVE PROBLEM IDENTIFIED</a:t>
            </a:r>
            <a:endParaRPr lang="en-PH" sz="800" b="1" dirty="0">
              <a:solidFill>
                <a:schemeClr val="tx1">
                  <a:lumMod val="65000"/>
                  <a:lumOff val="35000"/>
                </a:schemeClr>
              </a:solidFill>
              <a:latin typeface="Arial" pitchFamily="34" charset="0"/>
              <a:ea typeface="+mn-ea"/>
              <a:cs typeface="Arial" pitchFamily="34" charset="0"/>
            </a:endParaRPr>
          </a:p>
        </p:txBody>
      </p:sp>
      <p:sp>
        <p:nvSpPr>
          <p:cNvPr id="8" name="TextBox 7"/>
          <p:cNvSpPr txBox="1"/>
          <p:nvPr userDrawn="1"/>
        </p:nvSpPr>
        <p:spPr bwMode="auto">
          <a:xfrm>
            <a:off x="6259138" y="6381750"/>
            <a:ext cx="2268570" cy="338554"/>
          </a:xfrm>
          <a:prstGeom prst="rect">
            <a:avLst/>
          </a:prstGeom>
          <a:noFill/>
        </p:spPr>
        <p:txBody>
          <a:bodyPr wrap="none">
            <a:spAutoFit/>
          </a:bodyPr>
          <a:lstStyle/>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WINNING COUNTRIES</a:t>
            </a:r>
          </a:p>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RUSSIA, FRANCE, EGYPT, BELGIUM &amp; US</a:t>
            </a:r>
            <a:endParaRPr lang="en-PH" sz="800" b="1" dirty="0">
              <a:solidFill>
                <a:schemeClr val="tx1">
                  <a:lumMod val="65000"/>
                  <a:lumOff val="35000"/>
                </a:schemeClr>
              </a:solidFill>
              <a:latin typeface="Arial" pitchFamily="34" charset="0"/>
              <a:ea typeface="+mn-ea"/>
              <a:cs typeface="Arial" pitchFamily="34" charset="0"/>
            </a:endParaRPr>
          </a:p>
        </p:txBody>
      </p:sp>
      <p:cxnSp>
        <p:nvCxnSpPr>
          <p:cNvPr id="12" name="Straight Connector 11"/>
          <p:cNvCxnSpPr/>
          <p:nvPr userDrawn="1"/>
        </p:nvCxnSpPr>
        <p:spPr>
          <a:xfrm>
            <a:off x="239713" y="992285"/>
            <a:ext cx="8654867" cy="0"/>
          </a:xfrm>
          <a:prstGeom prst="line">
            <a:avLst/>
          </a:prstGeom>
          <a:ln w="12700" cmpd="sng">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Picture Placeholder 35"/>
          <p:cNvSpPr>
            <a:spLocks noGrp="1" noChangeAspect="1"/>
          </p:cNvSpPr>
          <p:nvPr>
            <p:ph type="pic" sz="quarter" idx="11" hasCustomPrompt="1"/>
          </p:nvPr>
        </p:nvSpPr>
        <p:spPr>
          <a:xfrm>
            <a:off x="252413" y="104775"/>
            <a:ext cx="1535112" cy="484188"/>
          </a:xfrm>
          <a:prstGeom prst="rect">
            <a:avLst/>
          </a:prstGeom>
        </p:spPr>
        <p:txBody>
          <a:bodyPr/>
          <a:lstStyle>
            <a:lvl1pPr marL="0" indent="0">
              <a:buNone/>
              <a:defRPr sz="1000">
                <a:latin typeface="Arial" pitchFamily="34" charset="0"/>
                <a:cs typeface="Arial" pitchFamily="34" charset="0"/>
              </a:defRPr>
            </a:lvl1pPr>
          </a:lstStyle>
          <a:p>
            <a:r>
              <a:rPr lang="en-PH" dirty="0" smtClean="0"/>
              <a:t>Logo here.</a:t>
            </a:r>
            <a:endParaRPr lang="en-PH" dirty="0"/>
          </a:p>
        </p:txBody>
      </p:sp>
      <p:sp>
        <p:nvSpPr>
          <p:cNvPr id="14" name="Text Placeholder 37"/>
          <p:cNvSpPr>
            <a:spLocks noGrp="1"/>
          </p:cNvSpPr>
          <p:nvPr>
            <p:ph type="body" sz="quarter" idx="12" hasCustomPrompt="1"/>
          </p:nvPr>
        </p:nvSpPr>
        <p:spPr>
          <a:xfrm>
            <a:off x="749231" y="6057368"/>
            <a:ext cx="914400" cy="430567"/>
          </a:xfrm>
          <a:prstGeom prst="rect">
            <a:avLst/>
          </a:prstGeom>
        </p:spPr>
        <p:txBody>
          <a:bodyPr/>
          <a:lstStyle>
            <a:lvl1pPr marL="0" indent="0">
              <a:buNone/>
              <a:defRPr sz="2000">
                <a:solidFill>
                  <a:schemeClr val="bg1"/>
                </a:solidFill>
                <a:latin typeface="Arial" pitchFamily="34" charset="0"/>
                <a:cs typeface="Arial" pitchFamily="34" charset="0"/>
              </a:defRPr>
            </a:lvl1pPr>
          </a:lstStyle>
          <a:p>
            <a:pPr lvl="0"/>
            <a:r>
              <a:rPr lang="en-US" dirty="0" smtClean="0"/>
              <a:t>00</a:t>
            </a:r>
            <a:endParaRPr lang="en-PH" dirty="0"/>
          </a:p>
        </p:txBody>
      </p:sp>
      <p:sp>
        <p:nvSpPr>
          <p:cNvPr id="15" name="Text Placeholder 37"/>
          <p:cNvSpPr>
            <a:spLocks noGrp="1"/>
          </p:cNvSpPr>
          <p:nvPr>
            <p:ph type="body" sz="quarter" idx="13" hasCustomPrompt="1"/>
          </p:nvPr>
        </p:nvSpPr>
        <p:spPr>
          <a:xfrm>
            <a:off x="2426745" y="6059133"/>
            <a:ext cx="914400" cy="430567"/>
          </a:xfrm>
          <a:prstGeom prst="rect">
            <a:avLst/>
          </a:prstGeom>
        </p:spPr>
        <p:txBody>
          <a:bodyPr/>
          <a:lstStyle>
            <a:lvl1pPr marL="0" indent="0">
              <a:buNone/>
              <a:defRPr sz="2000">
                <a:solidFill>
                  <a:schemeClr val="bg1"/>
                </a:solidFill>
                <a:latin typeface="Arial" pitchFamily="34" charset="0"/>
                <a:cs typeface="Arial" pitchFamily="34" charset="0"/>
              </a:defRPr>
            </a:lvl1pPr>
          </a:lstStyle>
          <a:p>
            <a:pPr lvl="0"/>
            <a:r>
              <a:rPr lang="en-US" dirty="0" smtClean="0"/>
              <a:t>00</a:t>
            </a:r>
            <a:endParaRPr lang="en-PH" dirty="0"/>
          </a:p>
        </p:txBody>
      </p:sp>
      <p:sp>
        <p:nvSpPr>
          <p:cNvPr id="16" name="Text Placeholder 37"/>
          <p:cNvSpPr>
            <a:spLocks noGrp="1"/>
          </p:cNvSpPr>
          <p:nvPr>
            <p:ph type="body" sz="quarter" idx="14" hasCustomPrompt="1"/>
          </p:nvPr>
        </p:nvSpPr>
        <p:spPr>
          <a:xfrm>
            <a:off x="3983189" y="6059133"/>
            <a:ext cx="914400" cy="430567"/>
          </a:xfrm>
          <a:prstGeom prst="rect">
            <a:avLst/>
          </a:prstGeom>
        </p:spPr>
        <p:txBody>
          <a:bodyPr/>
          <a:lstStyle>
            <a:lvl1pPr marL="0" indent="0">
              <a:buNone/>
              <a:defRPr sz="2000">
                <a:solidFill>
                  <a:schemeClr val="bg1"/>
                </a:solidFill>
                <a:latin typeface="Arial" pitchFamily="34" charset="0"/>
                <a:cs typeface="Arial" pitchFamily="34" charset="0"/>
              </a:defRPr>
            </a:lvl1pPr>
          </a:lstStyle>
          <a:p>
            <a:pPr lvl="0"/>
            <a:r>
              <a:rPr lang="en-US" dirty="0" smtClean="0"/>
              <a:t>00</a:t>
            </a:r>
            <a:endParaRPr lang="en-PH" dirty="0"/>
          </a:p>
        </p:txBody>
      </p:sp>
      <p:sp>
        <p:nvSpPr>
          <p:cNvPr id="17" name="Text Placeholder 37"/>
          <p:cNvSpPr>
            <a:spLocks noGrp="1"/>
          </p:cNvSpPr>
          <p:nvPr>
            <p:ph type="body" sz="quarter" idx="15" hasCustomPrompt="1"/>
          </p:nvPr>
        </p:nvSpPr>
        <p:spPr>
          <a:xfrm>
            <a:off x="6259046" y="6059133"/>
            <a:ext cx="914400" cy="430567"/>
          </a:xfrm>
          <a:prstGeom prst="rect">
            <a:avLst/>
          </a:prstGeom>
        </p:spPr>
        <p:txBody>
          <a:bodyPr/>
          <a:lstStyle>
            <a:lvl1pPr marL="0" indent="0">
              <a:buNone/>
              <a:defRPr sz="2000">
                <a:solidFill>
                  <a:schemeClr val="bg1"/>
                </a:solidFill>
                <a:latin typeface="Arial" pitchFamily="34" charset="0"/>
                <a:cs typeface="Arial" pitchFamily="34" charset="0"/>
              </a:defRPr>
            </a:lvl1pPr>
          </a:lstStyle>
          <a:p>
            <a:pPr lvl="0"/>
            <a:r>
              <a:rPr lang="en-US" dirty="0" smtClean="0"/>
              <a:t>00</a:t>
            </a:r>
            <a:endParaRPr lang="en-PH" dirty="0"/>
          </a:p>
        </p:txBody>
      </p:sp>
    </p:spTree>
    <p:extLst>
      <p:ext uri="{BB962C8B-B14F-4D97-AF65-F5344CB8AC3E}">
        <p14:creationId xmlns:p14="http://schemas.microsoft.com/office/powerpoint/2010/main" val="272932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28361AE4-85E9-9E4D-804C-427C48CA35EC}" type="datetime1">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7B76F3-A956-A044-AD10-7B08187668B0}" type="datetime1">
              <a:rPr lang="en-US" smtClean="0"/>
              <a:t>6/8/15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A20BB-4456-D74C-81DF-F68867D2AAC8}"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7C284DE-B219-8B41-8D5A-03E117126D6B}" type="datetime1">
              <a:rPr lang="en-US" smtClean="0"/>
              <a:t>6/8/15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3A20BB-4456-D74C-81DF-F68867D2AAC8}"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CEBD4DE-8DE8-E04B-A32D-D7F6627AF2D7}" type="datetime1">
              <a:rPr lang="en-US" smtClean="0"/>
              <a:t>6/8/15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3A20BB-4456-D74C-81DF-F68867D2AAC8}"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8C6AE87-1B27-3B4E-9386-DBDFF8068909}" type="datetime1">
              <a:rPr lang="en-US" smtClean="0"/>
              <a:t>6/8/15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0A916-B831-9347-B592-B85004AD4E30}" type="datetime1">
              <a:rPr lang="en-US" smtClean="0"/>
              <a:t>6/8/15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70946"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409273-27F7-E740-9997-EE361246B3AB}" type="datetime1">
              <a:rPr lang="en-US" smtClean="0"/>
              <a:t>6/8/15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35BA7A-637D-A14A-A474-C60C70EDED5C}" type="datetime1">
              <a:rPr lang="en-US" smtClean="0"/>
              <a:t>6/8/15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8952" y="105822"/>
            <a:ext cx="7314024" cy="866997"/>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2F245F78-E3AC-6D41-B3CB-EC274FD8A13B}" type="datetime1">
              <a:rPr lang="en-US" smtClean="0"/>
              <a:t>6/8/15</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8F3A20BB-4456-D74C-81DF-F68867D2AAC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7" r:id="rId12"/>
  </p:sldLayoutIdLst>
  <p:hf hdr="0" ftr="0" dt="0"/>
  <p:txStyles>
    <p:titleStyle>
      <a:lvl1pPr algn="ctr" defTabSz="914400" rtl="0" eaLnBrk="1" latinLnBrk="0" hangingPunct="1">
        <a:lnSpc>
          <a:spcPts val="5800"/>
        </a:lnSpc>
        <a:spcBef>
          <a:spcPct val="0"/>
        </a:spcBef>
        <a:buNone/>
        <a:defRPr sz="32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4" Type="http://schemas.microsoft.com/office/2007/relationships/hdphoto" Target="../media/hdphoto1.wdp"/><Relationship Id="rId5" Type="http://schemas.microsoft.com/office/2007/relationships/hdphoto" Target="../media/hdphoto2.wdp"/><Relationship Id="rId6"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5"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9" Type="http://schemas.openxmlformats.org/officeDocument/2006/relationships/image" Target="../media/image47.png"/><Relationship Id="rId20" Type="http://schemas.openxmlformats.org/officeDocument/2006/relationships/image" Target="../media/image55.png"/><Relationship Id="rId10" Type="http://schemas.openxmlformats.org/officeDocument/2006/relationships/image" Target="../media/image48.png"/><Relationship Id="rId11" Type="http://schemas.openxmlformats.org/officeDocument/2006/relationships/image" Target="../media/image49.png"/><Relationship Id="rId12" Type="http://schemas.openxmlformats.org/officeDocument/2006/relationships/image" Target="../media/image16.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19.png"/><Relationship Id="rId16" Type="http://schemas.openxmlformats.org/officeDocument/2006/relationships/image" Target="../media/image52.jpg"/><Relationship Id="rId17" Type="http://schemas.openxmlformats.org/officeDocument/2006/relationships/image" Target="../media/image53.png"/><Relationship Id="rId18" Type="http://schemas.openxmlformats.org/officeDocument/2006/relationships/image" Target="../media/image54.png"/><Relationship Id="rId19"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3.jpe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12.jpg"/><Relationship Id="rId7" Type="http://schemas.openxmlformats.org/officeDocument/2006/relationships/image" Target="../media/image13.jpg"/><Relationship Id="rId8"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jpeg"/><Relationship Id="rId9"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eg"/><Relationship Id="rId5" Type="http://schemas.microsoft.com/office/2007/relationships/hdphoto" Target="../media/hdphoto5.wdp"/><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69.jpe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1" Type="http://schemas.openxmlformats.org/officeDocument/2006/relationships/image" Target="../media/image80.png"/><Relationship Id="rId12"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jpeg"/><Relationship Id="rId22" Type="http://schemas.openxmlformats.org/officeDocument/2006/relationships/image" Target="../media/image21.png"/><Relationship Id="rId23" Type="http://schemas.openxmlformats.org/officeDocument/2006/relationships/image" Target="../media/image22.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jpg"/><Relationship Id="rId14" Type="http://schemas.openxmlformats.org/officeDocument/2006/relationships/image" Target="../media/image13.jpg"/><Relationship Id="rId15" Type="http://schemas.openxmlformats.org/officeDocument/2006/relationships/image" Target="../media/image14.gif"/><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emf"/></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image" Target="../media/image85.jpe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emf"/></Relationships>
</file>

<file path=ppt/slides/_rels/slide25.xml.rels><?xml version="1.0" encoding="UTF-8" standalone="yes"?>
<Relationships xmlns="http://schemas.openxmlformats.org/package/2006/relationships"><Relationship Id="rId3" Type="http://schemas.openxmlformats.org/officeDocument/2006/relationships/image" Target="../media/image96.jpeg"/><Relationship Id="rId4" Type="http://schemas.openxmlformats.org/officeDocument/2006/relationships/image" Target="../media/image97.jpeg"/><Relationship Id="rId5" Type="http://schemas.openxmlformats.org/officeDocument/2006/relationships/hyperlink" Target="http://en.wikipedia.org/wiki/Systems_development_life-cycle" TargetMode="External"/><Relationship Id="rId6" Type="http://schemas.openxmlformats.org/officeDocument/2006/relationships/image" Target="../media/image90.png"/><Relationship Id="rId7" Type="http://schemas.openxmlformats.org/officeDocument/2006/relationships/image" Target="../media/image91.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1.JPG"/><Relationship Id="rId4" Type="http://schemas.openxmlformats.org/officeDocument/2006/relationships/image" Target="../media/image102.jpg"/><Relationship Id="rId5" Type="http://schemas.openxmlformats.org/officeDocument/2006/relationships/image" Target="../media/image103.JPG"/><Relationship Id="rId6" Type="http://schemas.openxmlformats.org/officeDocument/2006/relationships/image" Target="../media/image104.jpg"/><Relationship Id="rId7" Type="http://schemas.openxmlformats.org/officeDocument/2006/relationships/image" Target="../media/image105.jpg"/><Relationship Id="rId8" Type="http://schemas.openxmlformats.org/officeDocument/2006/relationships/image" Target="../media/image106.JPG"/><Relationship Id="rId9" Type="http://schemas.openxmlformats.org/officeDocument/2006/relationships/image" Target="../media/image107.jpg"/><Relationship Id="rId10"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609600"/>
            <a:ext cx="7772400" cy="3949649"/>
          </a:xfrm>
        </p:spPr>
        <p:txBody>
          <a:bodyPr/>
          <a:lstStyle/>
          <a:p>
            <a:r>
              <a:rPr lang="en-US" sz="5400" dirty="0" smtClean="0">
                <a:latin typeface="Century Gothic"/>
                <a:cs typeface="Century Gothic"/>
              </a:rPr>
              <a:t>Open Innovation Tools for Collaboration</a:t>
            </a:r>
            <a:r>
              <a:rPr lang="en-US" sz="6000" dirty="0" smtClean="0">
                <a:latin typeface="Century Gothic"/>
                <a:cs typeface="Century Gothic"/>
              </a:rPr>
              <a:t/>
            </a:r>
            <a:br>
              <a:rPr lang="en-US" sz="6000" dirty="0" smtClean="0">
                <a:latin typeface="Century Gothic"/>
                <a:cs typeface="Century Gothic"/>
              </a:rPr>
            </a:br>
            <a:r>
              <a:rPr lang="en-US" sz="2800" dirty="0" smtClean="0">
                <a:latin typeface="Century Gothic"/>
                <a:cs typeface="Century Gothic"/>
              </a:rPr>
              <a:t/>
            </a:r>
            <a:br>
              <a:rPr lang="en-US" sz="2800" dirty="0" smtClean="0">
                <a:latin typeface="Century Gothic"/>
                <a:cs typeface="Century Gothic"/>
              </a:rPr>
            </a:br>
            <a:r>
              <a:rPr lang="en-US" sz="2400" dirty="0" smtClean="0">
                <a:solidFill>
                  <a:schemeClr val="tx2">
                    <a:lumMod val="60000"/>
                    <a:lumOff val="40000"/>
                  </a:schemeClr>
                </a:solidFill>
                <a:latin typeface="Century Gothic"/>
                <a:cs typeface="Century Gothic"/>
              </a:rPr>
              <a:t>NASA’s </a:t>
            </a:r>
            <a:r>
              <a:rPr lang="en-US" sz="2400" dirty="0">
                <a:solidFill>
                  <a:schemeClr val="tx2">
                    <a:lumMod val="60000"/>
                    <a:lumOff val="40000"/>
                  </a:schemeClr>
                </a:solidFill>
                <a:latin typeface="Century Gothic"/>
                <a:cs typeface="Century Gothic"/>
              </a:rPr>
              <a:t>Toolkit for Innovation using Prizes and Challenges with the Curated Communities</a:t>
            </a:r>
            <a:br>
              <a:rPr lang="en-US" sz="2400" dirty="0">
                <a:solidFill>
                  <a:schemeClr val="tx2">
                    <a:lumMod val="60000"/>
                    <a:lumOff val="40000"/>
                  </a:schemeClr>
                </a:solidFill>
                <a:latin typeface="Century Gothic"/>
                <a:cs typeface="Century Gothic"/>
              </a:rPr>
            </a:br>
            <a:endParaRPr lang="en-US" sz="2400" dirty="0">
              <a:solidFill>
                <a:schemeClr val="tx2">
                  <a:lumMod val="60000"/>
                  <a:lumOff val="40000"/>
                </a:schemeClr>
              </a:solidFill>
              <a:latin typeface="Century Gothic"/>
              <a:cs typeface="Century Gothic"/>
            </a:endParaRPr>
          </a:p>
        </p:txBody>
      </p:sp>
      <p:sp>
        <p:nvSpPr>
          <p:cNvPr id="4" name="Subtitle 3"/>
          <p:cNvSpPr>
            <a:spLocks noGrp="1"/>
          </p:cNvSpPr>
          <p:nvPr>
            <p:ph type="subTitle" idx="1"/>
          </p:nvPr>
        </p:nvSpPr>
        <p:spPr>
          <a:xfrm>
            <a:off x="1371600" y="4773443"/>
            <a:ext cx="6400800" cy="1693925"/>
          </a:xfrm>
        </p:spPr>
        <p:txBody>
          <a:bodyPr>
            <a:normAutofit fontScale="92500" lnSpcReduction="10000"/>
          </a:bodyPr>
          <a:lstStyle/>
          <a:p>
            <a:r>
              <a:rPr lang="en-US" dirty="0" smtClean="0">
                <a:latin typeface="Century Gothic"/>
                <a:cs typeface="Century Gothic"/>
              </a:rPr>
              <a:t>NASA’s Center of Excellence for Collaborative Innovation (</a:t>
            </a:r>
            <a:r>
              <a:rPr lang="en-US" dirty="0" err="1" smtClean="0">
                <a:latin typeface="Century Gothic"/>
                <a:cs typeface="Century Gothic"/>
              </a:rPr>
              <a:t>CoECI</a:t>
            </a:r>
            <a:r>
              <a:rPr lang="en-US" dirty="0" smtClean="0">
                <a:latin typeface="Century Gothic"/>
                <a:cs typeface="Century Gothic"/>
              </a:rPr>
              <a:t>)</a:t>
            </a:r>
          </a:p>
          <a:p>
            <a:endParaRPr lang="en-US" sz="1800" dirty="0" smtClean="0">
              <a:latin typeface="Century Gothic"/>
              <a:cs typeface="Century Gothic"/>
            </a:endParaRPr>
          </a:p>
          <a:p>
            <a:r>
              <a:rPr lang="en-US" sz="1800" dirty="0" smtClean="0">
                <a:latin typeface="Century Gothic"/>
                <a:cs typeface="Century Gothic"/>
              </a:rPr>
              <a:t>Steve Rader		</a:t>
            </a:r>
            <a:r>
              <a:rPr lang="en-US" sz="1800" dirty="0" err="1" smtClean="0">
                <a:latin typeface="Century Gothic"/>
                <a:cs typeface="Century Gothic"/>
              </a:rPr>
              <a:t>steven.n.rader@nasa.gov</a:t>
            </a:r>
            <a:endParaRPr lang="en-US" sz="1800" dirty="0">
              <a:latin typeface="Century Gothic"/>
              <a:cs typeface="Century Gothic"/>
            </a:endParaRPr>
          </a:p>
          <a:p>
            <a:r>
              <a:rPr lang="en-US" sz="1800" dirty="0" smtClean="0">
                <a:latin typeface="Century Gothic"/>
                <a:cs typeface="Century Gothic"/>
              </a:rPr>
              <a:t>                     @NASA_NTL</a:t>
            </a:r>
            <a:endParaRPr lang="en-US" sz="1800" dirty="0">
              <a:latin typeface="Century Gothic"/>
              <a:cs typeface="Century Gothic"/>
            </a:endParaRPr>
          </a:p>
        </p:txBody>
      </p:sp>
    </p:spTree>
    <p:extLst>
      <p:ext uri="{BB962C8B-B14F-4D97-AF65-F5344CB8AC3E}">
        <p14:creationId xmlns:p14="http://schemas.microsoft.com/office/powerpoint/2010/main" val="21742573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2" cstate="print">
            <a:lum bright="-16000"/>
            <a:extLst>
              <a:ext uri="{28A0092B-C50C-407E-A947-70E740481C1C}">
                <a14:useLocalDpi xmlns:a14="http://schemas.microsoft.com/office/drawing/2010/main"/>
              </a:ext>
            </a:extLst>
          </a:blip>
          <a:srcRect/>
          <a:stretch/>
        </p:blipFill>
        <p:spPr bwMode="auto">
          <a:xfrm>
            <a:off x="0" y="1"/>
            <a:ext cx="9175750" cy="1574282"/>
          </a:xfrm>
          <a:prstGeom prst="rect">
            <a:avLst/>
          </a:prstGeom>
          <a:noFill/>
          <a:ln w="9525">
            <a:noFill/>
            <a:miter lim="800000"/>
            <a:headEnd/>
            <a:tailEnd/>
          </a:ln>
        </p:spPr>
      </p:pic>
      <p:pic>
        <p:nvPicPr>
          <p:cNvPr id="4" name="Picture 3"/>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4488250" y="3278549"/>
            <a:ext cx="2612472" cy="1978944"/>
          </a:xfrm>
          <a:prstGeom prst="rect">
            <a:avLst/>
          </a:prstGeom>
        </p:spPr>
      </p:pic>
      <p:sp>
        <p:nvSpPr>
          <p:cNvPr id="16386" name="Title 1"/>
          <p:cNvSpPr>
            <a:spLocks noGrp="1"/>
          </p:cNvSpPr>
          <p:nvPr>
            <p:ph type="title" idx="4294967295"/>
          </p:nvPr>
        </p:nvSpPr>
        <p:spPr>
          <a:xfrm>
            <a:off x="409550" y="617274"/>
            <a:ext cx="8229600" cy="957008"/>
          </a:xfrm>
        </p:spPr>
        <p:txBody>
          <a:bodyPr/>
          <a:lstStyle/>
          <a:p>
            <a:pPr eaLnBrk="1" hangingPunct="1"/>
            <a:r>
              <a:rPr lang="en-US" sz="4000" dirty="0" smtClean="0">
                <a:solidFill>
                  <a:schemeClr val="bg1"/>
                </a:solidFill>
                <a:latin typeface="Century Gothic"/>
                <a:cs typeface="Century Gothic"/>
              </a:rPr>
              <a:t>Yet2.com</a:t>
            </a:r>
          </a:p>
        </p:txBody>
      </p:sp>
      <p:pic>
        <p:nvPicPr>
          <p:cNvPr id="10" name="Picture 9"/>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rot="4667911">
            <a:off x="2337115" y="3278549"/>
            <a:ext cx="2612472" cy="1978944"/>
          </a:xfrm>
          <a:prstGeom prst="rect">
            <a:avLst/>
          </a:prstGeom>
        </p:spPr>
      </p:pic>
      <p:pic>
        <p:nvPicPr>
          <p:cNvPr id="11" name="Picture 10"/>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p:blipFill>
        <p:spPr>
          <a:xfrm rot="14642749">
            <a:off x="1876029" y="1563177"/>
            <a:ext cx="2612472" cy="1978944"/>
          </a:xfrm>
          <a:prstGeom prst="rect">
            <a:avLst/>
          </a:prstGeom>
        </p:spPr>
      </p:pic>
      <p:sp>
        <p:nvSpPr>
          <p:cNvPr id="16388" name="Text Box 11"/>
          <p:cNvSpPr txBox="1">
            <a:spLocks noChangeArrowheads="1"/>
          </p:cNvSpPr>
          <p:nvPr/>
        </p:nvSpPr>
        <p:spPr bwMode="auto">
          <a:xfrm>
            <a:off x="620182" y="2234421"/>
            <a:ext cx="8018968" cy="3631763"/>
          </a:xfrm>
          <a:prstGeom prst="rect">
            <a:avLst/>
          </a:prstGeom>
          <a:noFill/>
          <a:ln w="9525">
            <a:noFill/>
            <a:miter lim="800000"/>
            <a:headEnd/>
            <a:tailEnd/>
          </a:ln>
        </p:spPr>
        <p:txBody>
          <a:bodyPr wrap="square">
            <a:spAutoFit/>
          </a:bodyPr>
          <a:lstStyle/>
          <a:p>
            <a:r>
              <a:rPr lang="en-US" sz="2400" dirty="0">
                <a:solidFill>
                  <a:srgbClr val="000000"/>
                </a:solidFill>
                <a:latin typeface="Century Gothic"/>
                <a:cs typeface="Century Gothic"/>
              </a:rPr>
              <a:t>Provides a “matching” service that finds technologies and solutions from industry, academia, and/or individuals for a given need/challenge</a:t>
            </a:r>
            <a:r>
              <a:rPr lang="en-US" sz="2400" dirty="0" smtClean="0">
                <a:solidFill>
                  <a:srgbClr val="000000"/>
                </a:solidFill>
                <a:latin typeface="Century Gothic"/>
                <a:cs typeface="Century Gothic"/>
              </a:rPr>
              <a:t>.</a:t>
            </a:r>
          </a:p>
          <a:p>
            <a:endParaRPr lang="en-US" sz="2400" dirty="0">
              <a:solidFill>
                <a:srgbClr val="000000"/>
              </a:solidFill>
              <a:latin typeface="Century Gothic"/>
              <a:cs typeface="Century Gothic"/>
            </a:endParaRPr>
          </a:p>
          <a:p>
            <a:endParaRPr lang="en-US" sz="800" dirty="0">
              <a:solidFill>
                <a:srgbClr val="000000"/>
              </a:solidFill>
              <a:latin typeface="Century Gothic"/>
              <a:cs typeface="Century Gothic"/>
            </a:endParaRPr>
          </a:p>
          <a:p>
            <a:r>
              <a:rPr lang="en-US" sz="2400" dirty="0">
                <a:solidFill>
                  <a:srgbClr val="000000"/>
                </a:solidFill>
                <a:latin typeface="Century Gothic"/>
                <a:cs typeface="Century Gothic"/>
              </a:rPr>
              <a:t>Includes a 130,000 member community and links to over </a:t>
            </a:r>
            <a:r>
              <a:rPr lang="en-US" sz="2400" dirty="0" smtClean="0">
                <a:solidFill>
                  <a:srgbClr val="000000"/>
                </a:solidFill>
                <a:latin typeface="Century Gothic"/>
                <a:cs typeface="Century Gothic"/>
              </a:rPr>
              <a:t>16,000 </a:t>
            </a:r>
            <a:r>
              <a:rPr lang="en-US" sz="2400" dirty="0">
                <a:solidFill>
                  <a:srgbClr val="000000"/>
                </a:solidFill>
                <a:latin typeface="Century Gothic"/>
                <a:cs typeface="Century Gothic"/>
              </a:rPr>
              <a:t>commercial entities</a:t>
            </a:r>
            <a:r>
              <a:rPr lang="en-US" sz="2400" dirty="0" smtClean="0">
                <a:solidFill>
                  <a:srgbClr val="000000"/>
                </a:solidFill>
                <a:latin typeface="Century Gothic"/>
                <a:cs typeface="Century Gothic"/>
              </a:rPr>
              <a:t>.</a:t>
            </a:r>
          </a:p>
          <a:p>
            <a:endParaRPr lang="en-US" sz="2400" dirty="0">
              <a:solidFill>
                <a:srgbClr val="000000"/>
              </a:solidFill>
              <a:latin typeface="Century Gothic"/>
              <a:cs typeface="Century Gothic"/>
            </a:endParaRPr>
          </a:p>
          <a:p>
            <a:endParaRPr lang="en-US" sz="600" dirty="0">
              <a:solidFill>
                <a:srgbClr val="000000"/>
              </a:solidFill>
              <a:latin typeface="Century Gothic"/>
              <a:cs typeface="Century Gothic"/>
            </a:endParaRPr>
          </a:p>
          <a:p>
            <a:r>
              <a:rPr lang="en-US" sz="2400" dirty="0">
                <a:solidFill>
                  <a:srgbClr val="000000"/>
                </a:solidFill>
                <a:latin typeface="Century Gothic"/>
                <a:cs typeface="Century Gothic"/>
              </a:rPr>
              <a:t>Very </a:t>
            </a:r>
            <a:r>
              <a:rPr lang="en-US" sz="2400" dirty="0" smtClean="0">
                <a:solidFill>
                  <a:srgbClr val="000000"/>
                </a:solidFill>
                <a:latin typeface="Century Gothic"/>
                <a:cs typeface="Century Gothic"/>
              </a:rPr>
              <a:t>effective (and cost effective) </a:t>
            </a:r>
            <a:r>
              <a:rPr lang="en-US" sz="2400" dirty="0">
                <a:solidFill>
                  <a:srgbClr val="000000"/>
                </a:solidFill>
                <a:latin typeface="Century Gothic"/>
                <a:cs typeface="Century Gothic"/>
              </a:rPr>
              <a:t>in searching for existing products or development efforts.</a:t>
            </a:r>
          </a:p>
        </p:txBody>
      </p:sp>
    </p:spTree>
    <p:extLst>
      <p:ext uri="{BB962C8B-B14F-4D97-AF65-F5344CB8AC3E}">
        <p14:creationId xmlns:p14="http://schemas.microsoft.com/office/powerpoint/2010/main" val="425605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1"/>
            <a:ext cx="9175750" cy="1591148"/>
          </a:xfrm>
          <a:prstGeom prst="rect">
            <a:avLst/>
          </a:prstGeom>
          <a:noFill/>
          <a:ln w="9525">
            <a:noFill/>
            <a:miter lim="800000"/>
            <a:headEnd/>
            <a:tailEnd/>
          </a:ln>
        </p:spPr>
      </p:pic>
      <p:sp>
        <p:nvSpPr>
          <p:cNvPr id="4" name="Rectangle 3"/>
          <p:cNvSpPr/>
          <p:nvPr/>
        </p:nvSpPr>
        <p:spPr>
          <a:xfrm>
            <a:off x="2141106" y="879664"/>
            <a:ext cx="4548005" cy="584776"/>
          </a:xfrm>
          <a:prstGeom prst="rect">
            <a:avLst/>
          </a:prstGeom>
        </p:spPr>
        <p:txBody>
          <a:bodyPr wrap="square">
            <a:spAutoFit/>
          </a:bodyPr>
          <a:lstStyle/>
          <a:p>
            <a:pPr algn="ctr"/>
            <a:r>
              <a:rPr lang="en-US" sz="3200" dirty="0" smtClean="0">
                <a:solidFill>
                  <a:srgbClr val="FFFFFF"/>
                </a:solidFill>
                <a:latin typeface="Century Gothic"/>
                <a:cs typeface="Century Gothic"/>
              </a:rPr>
              <a:t>Yet2.com Challenges</a:t>
            </a:r>
            <a:endParaRPr lang="en-US" sz="3200" dirty="0">
              <a:solidFill>
                <a:srgbClr val="FFFFFF"/>
              </a:solidFill>
              <a:latin typeface="Century Gothic"/>
              <a:cs typeface="Century Gothic"/>
            </a:endParaRPr>
          </a:p>
        </p:txBody>
      </p:sp>
      <p:pic>
        <p:nvPicPr>
          <p:cNvPr id="13" name="Picture 12"/>
          <p:cNvPicPr>
            <a:picLocks noChangeAspect="1"/>
          </p:cNvPicPr>
          <p:nvPr/>
        </p:nvPicPr>
        <p:blipFill>
          <a:blip r:embed="rId4"/>
          <a:stretch>
            <a:fillRect/>
          </a:stretch>
        </p:blipFill>
        <p:spPr>
          <a:xfrm>
            <a:off x="0" y="4356549"/>
            <a:ext cx="2141106" cy="2525264"/>
          </a:xfrm>
          <a:prstGeom prst="rect">
            <a:avLst/>
          </a:prstGeom>
        </p:spPr>
      </p:pic>
      <p:pic>
        <p:nvPicPr>
          <p:cNvPr id="5" name="Picture 4"/>
          <p:cNvPicPr>
            <a:picLocks noChangeAspect="1"/>
          </p:cNvPicPr>
          <p:nvPr/>
        </p:nvPicPr>
        <p:blipFill>
          <a:blip r:embed="rId5"/>
          <a:stretch>
            <a:fillRect/>
          </a:stretch>
        </p:blipFill>
        <p:spPr>
          <a:xfrm>
            <a:off x="6231360" y="2103582"/>
            <a:ext cx="2764980" cy="1929947"/>
          </a:xfrm>
          <a:prstGeom prst="rect">
            <a:avLst/>
          </a:prstGeom>
        </p:spPr>
      </p:pic>
      <p:pic>
        <p:nvPicPr>
          <p:cNvPr id="6" name="Picture 5"/>
          <p:cNvPicPr>
            <a:picLocks noChangeAspect="1"/>
          </p:cNvPicPr>
          <p:nvPr/>
        </p:nvPicPr>
        <p:blipFill>
          <a:blip r:embed="rId6"/>
          <a:stretch>
            <a:fillRect/>
          </a:stretch>
        </p:blipFill>
        <p:spPr>
          <a:xfrm>
            <a:off x="6231360" y="5000861"/>
            <a:ext cx="2809278" cy="1753762"/>
          </a:xfrm>
          <a:prstGeom prst="rect">
            <a:avLst/>
          </a:prstGeom>
        </p:spPr>
      </p:pic>
      <p:sp>
        <p:nvSpPr>
          <p:cNvPr id="14" name="Rectangle 13"/>
          <p:cNvSpPr/>
          <p:nvPr/>
        </p:nvSpPr>
        <p:spPr>
          <a:xfrm>
            <a:off x="5224544" y="1713115"/>
            <a:ext cx="3951206" cy="369332"/>
          </a:xfrm>
          <a:prstGeom prst="rect">
            <a:avLst/>
          </a:prstGeom>
        </p:spPr>
        <p:txBody>
          <a:bodyPr wrap="square">
            <a:spAutoFit/>
          </a:bodyPr>
          <a:lstStyle/>
          <a:p>
            <a:pPr algn="r">
              <a:spcBef>
                <a:spcPts val="200"/>
              </a:spcBef>
            </a:pPr>
            <a:r>
              <a:rPr lang="en-US" b="1" dirty="0" smtClean="0">
                <a:solidFill>
                  <a:srgbClr val="000000"/>
                </a:solidFill>
                <a:latin typeface="Century Gothic"/>
                <a:cs typeface="Century Gothic"/>
              </a:rPr>
              <a:t>Bone </a:t>
            </a:r>
            <a:r>
              <a:rPr lang="en-US" b="1" dirty="0">
                <a:solidFill>
                  <a:srgbClr val="000000"/>
                </a:solidFill>
                <a:latin typeface="Century Gothic"/>
                <a:cs typeface="Century Gothic"/>
              </a:rPr>
              <a:t>Density </a:t>
            </a:r>
            <a:r>
              <a:rPr lang="en-US" b="1" dirty="0" smtClean="0">
                <a:solidFill>
                  <a:srgbClr val="000000"/>
                </a:solidFill>
                <a:latin typeface="Century Gothic"/>
                <a:cs typeface="Century Gothic"/>
              </a:rPr>
              <a:t>Measurement</a:t>
            </a:r>
          </a:p>
        </p:txBody>
      </p:sp>
      <p:sp>
        <p:nvSpPr>
          <p:cNvPr id="15" name="Rectangle 14"/>
          <p:cNvSpPr/>
          <p:nvPr/>
        </p:nvSpPr>
        <p:spPr>
          <a:xfrm>
            <a:off x="6231360" y="4354530"/>
            <a:ext cx="2912640" cy="646331"/>
          </a:xfrm>
          <a:prstGeom prst="rect">
            <a:avLst/>
          </a:prstGeom>
        </p:spPr>
        <p:txBody>
          <a:bodyPr wrap="square">
            <a:spAutoFit/>
          </a:bodyPr>
          <a:lstStyle/>
          <a:p>
            <a:pPr algn="r">
              <a:spcBef>
                <a:spcPts val="200"/>
              </a:spcBef>
            </a:pPr>
            <a:r>
              <a:rPr lang="en-US" b="1" dirty="0" smtClean="0">
                <a:solidFill>
                  <a:srgbClr val="000000"/>
                </a:solidFill>
                <a:latin typeface="Century Gothic"/>
                <a:cs typeface="Century Gothic"/>
              </a:rPr>
              <a:t>Monitoring </a:t>
            </a:r>
            <a:r>
              <a:rPr lang="en-US" b="1" dirty="0">
                <a:solidFill>
                  <a:srgbClr val="000000"/>
                </a:solidFill>
                <a:latin typeface="Century Gothic"/>
                <a:cs typeface="Century Gothic"/>
              </a:rPr>
              <a:t>of Water and </a:t>
            </a:r>
            <a:r>
              <a:rPr lang="en-US" b="1" dirty="0" smtClean="0">
                <a:solidFill>
                  <a:srgbClr val="000000"/>
                </a:solidFill>
                <a:latin typeface="Century Gothic"/>
                <a:cs typeface="Century Gothic"/>
              </a:rPr>
              <a:t>Biocides</a:t>
            </a:r>
            <a:endParaRPr lang="en-US" b="1" dirty="0">
              <a:solidFill>
                <a:srgbClr val="000000"/>
              </a:solidFill>
              <a:latin typeface="Century Gothic"/>
              <a:cs typeface="Century Gothic"/>
            </a:endParaRPr>
          </a:p>
        </p:txBody>
      </p:sp>
      <p:sp>
        <p:nvSpPr>
          <p:cNvPr id="3" name="Rectangle 2"/>
          <p:cNvSpPr/>
          <p:nvPr/>
        </p:nvSpPr>
        <p:spPr>
          <a:xfrm>
            <a:off x="162429" y="2061194"/>
            <a:ext cx="6037287" cy="1972335"/>
          </a:xfrm>
          <a:prstGeom prst="rect">
            <a:avLst/>
          </a:prstGeom>
        </p:spPr>
        <p:txBody>
          <a:bodyPr wrap="square">
            <a:spAutoFit/>
          </a:bodyPr>
          <a:lstStyle/>
          <a:p>
            <a:pPr>
              <a:spcBef>
                <a:spcPts val="200"/>
              </a:spcBef>
            </a:pPr>
            <a:endParaRPr lang="en-US" sz="700" dirty="0">
              <a:solidFill>
                <a:srgbClr val="000000"/>
              </a:solidFill>
              <a:latin typeface="Century Gothic"/>
              <a:cs typeface="Century Gothic"/>
            </a:endParaRPr>
          </a:p>
          <a:p>
            <a:pPr>
              <a:spcBef>
                <a:spcPts val="200"/>
              </a:spcBef>
            </a:pPr>
            <a:r>
              <a:rPr lang="en-US" b="1" dirty="0">
                <a:solidFill>
                  <a:srgbClr val="000000"/>
                </a:solidFill>
                <a:latin typeface="Century Gothic"/>
                <a:cs typeface="Century Gothic"/>
              </a:rPr>
              <a:t>Non-Invasive Intra-Cranial Pressure </a:t>
            </a:r>
            <a:r>
              <a:rPr lang="en-US" b="1" dirty="0" smtClean="0">
                <a:solidFill>
                  <a:srgbClr val="000000"/>
                </a:solidFill>
                <a:latin typeface="Century Gothic"/>
                <a:cs typeface="Century Gothic"/>
              </a:rPr>
              <a:t>Measurement</a:t>
            </a:r>
          </a:p>
          <a:p>
            <a:pPr>
              <a:spcBef>
                <a:spcPts val="200"/>
              </a:spcBef>
            </a:pPr>
            <a:r>
              <a:rPr lang="en-US" sz="1400" dirty="0">
                <a:solidFill>
                  <a:srgbClr val="000000"/>
                </a:solidFill>
                <a:latin typeface="Century Gothic"/>
                <a:cs typeface="Century Gothic"/>
              </a:rPr>
              <a:t>“</a:t>
            </a:r>
            <a:r>
              <a:rPr lang="en-US" sz="1600" dirty="0">
                <a:solidFill>
                  <a:srgbClr val="000000"/>
                </a:solidFill>
                <a:latin typeface="Century Gothic"/>
                <a:cs typeface="Century Gothic"/>
              </a:rPr>
              <a:t>Much more than we expected! Very pleasantly surprised that this process exposed so many potential solutions with such wide breadth and depth”</a:t>
            </a:r>
            <a:endParaRPr lang="en-US" sz="1600" b="1" dirty="0">
              <a:solidFill>
                <a:srgbClr val="000000"/>
              </a:solidFill>
              <a:latin typeface="Century Gothic"/>
              <a:cs typeface="Century Gothic"/>
            </a:endParaRPr>
          </a:p>
          <a:p>
            <a:pPr>
              <a:spcBef>
                <a:spcPts val="200"/>
              </a:spcBef>
            </a:pPr>
            <a:endParaRPr lang="en-US" sz="700" dirty="0" smtClean="0">
              <a:solidFill>
                <a:srgbClr val="000000"/>
              </a:solidFill>
              <a:latin typeface="Century Gothic"/>
              <a:cs typeface="Century Gothic"/>
            </a:endParaRPr>
          </a:p>
          <a:p>
            <a:pPr>
              <a:spcBef>
                <a:spcPts val="200"/>
              </a:spcBef>
            </a:pPr>
            <a:r>
              <a:rPr lang="en-US" sz="1600" dirty="0" smtClean="0">
                <a:solidFill>
                  <a:srgbClr val="000000"/>
                </a:solidFill>
                <a:latin typeface="Century Gothic"/>
                <a:cs typeface="Century Gothic"/>
              </a:rPr>
              <a:t>“Learned </a:t>
            </a:r>
            <a:r>
              <a:rPr lang="en-US" sz="1600" dirty="0">
                <a:solidFill>
                  <a:srgbClr val="000000"/>
                </a:solidFill>
                <a:latin typeface="Century Gothic"/>
                <a:cs typeface="Century Gothic"/>
              </a:rPr>
              <a:t>that we should have revisited technologies that we rejected earlier </a:t>
            </a:r>
          </a:p>
        </p:txBody>
      </p:sp>
      <p:sp>
        <p:nvSpPr>
          <p:cNvPr id="7" name="Rectangle 6"/>
          <p:cNvSpPr/>
          <p:nvPr/>
        </p:nvSpPr>
        <p:spPr>
          <a:xfrm>
            <a:off x="2743262" y="3690484"/>
            <a:ext cx="3160530" cy="2943114"/>
          </a:xfrm>
          <a:prstGeom prst="rect">
            <a:avLst/>
          </a:prstGeom>
        </p:spPr>
        <p:txBody>
          <a:bodyPr wrap="square">
            <a:spAutoFit/>
          </a:bodyPr>
          <a:lstStyle/>
          <a:p>
            <a:pPr fontAlgn="base">
              <a:lnSpc>
                <a:spcPct val="150000"/>
              </a:lnSpc>
              <a:spcBef>
                <a:spcPct val="0"/>
              </a:spcBef>
              <a:spcAft>
                <a:spcPct val="0"/>
              </a:spcAft>
            </a:pPr>
            <a:r>
              <a:rPr lang="en-US" sz="1600" dirty="0">
                <a:solidFill>
                  <a:srgbClr val="000000"/>
                </a:solidFill>
                <a:latin typeface="Century Gothic"/>
                <a:ea typeface="ＭＳ Ｐゴシック" pitchFamily="34" charset="-128"/>
                <a:cs typeface="Century Gothic"/>
              </a:rPr>
              <a:t>81 Leads Identified</a:t>
            </a:r>
          </a:p>
          <a:p>
            <a:pPr fontAlgn="base">
              <a:lnSpc>
                <a:spcPct val="150000"/>
              </a:lnSpc>
              <a:spcBef>
                <a:spcPct val="0"/>
              </a:spcBef>
              <a:spcAft>
                <a:spcPct val="0"/>
              </a:spcAft>
            </a:pPr>
            <a:r>
              <a:rPr lang="en-US" sz="1600" dirty="0">
                <a:solidFill>
                  <a:srgbClr val="000000"/>
                </a:solidFill>
                <a:latin typeface="Century Gothic"/>
                <a:ea typeface="ＭＳ Ｐゴシック" pitchFamily="34" charset="-128"/>
                <a:cs typeface="Century Gothic"/>
              </a:rPr>
              <a:t>63 Rejected</a:t>
            </a:r>
          </a:p>
          <a:p>
            <a:pPr fontAlgn="base">
              <a:lnSpc>
                <a:spcPct val="150000"/>
              </a:lnSpc>
              <a:spcBef>
                <a:spcPct val="0"/>
              </a:spcBef>
              <a:spcAft>
                <a:spcPct val="0"/>
              </a:spcAft>
            </a:pPr>
            <a:r>
              <a:rPr lang="en-US" sz="1600" dirty="0" smtClean="0">
                <a:solidFill>
                  <a:srgbClr val="000000"/>
                </a:solidFill>
                <a:latin typeface="Century Gothic"/>
                <a:ea typeface="ＭＳ Ｐゴシック" pitchFamily="34" charset="-128"/>
                <a:cs typeface="Century Gothic"/>
              </a:rPr>
              <a:t>3 High </a:t>
            </a:r>
            <a:r>
              <a:rPr lang="en-US" sz="1600" dirty="0">
                <a:solidFill>
                  <a:srgbClr val="000000"/>
                </a:solidFill>
                <a:latin typeface="Century Gothic"/>
                <a:ea typeface="ＭＳ Ｐゴシック" pitchFamily="34" charset="-128"/>
                <a:cs typeface="Century Gothic"/>
              </a:rPr>
              <a:t>Interest </a:t>
            </a:r>
            <a:r>
              <a:rPr lang="en-US" sz="1600" dirty="0" smtClean="0">
                <a:solidFill>
                  <a:srgbClr val="000000"/>
                </a:solidFill>
                <a:latin typeface="Century Gothic"/>
                <a:ea typeface="ＭＳ Ｐゴシック" pitchFamily="34" charset="-128"/>
                <a:cs typeface="Century Gothic"/>
              </a:rPr>
              <a:t>Solutions</a:t>
            </a:r>
            <a:endParaRPr lang="en-US" sz="1600" dirty="0">
              <a:solidFill>
                <a:srgbClr val="000000"/>
              </a:solidFill>
              <a:latin typeface="Century Gothic"/>
              <a:ea typeface="ＭＳ Ｐゴシック" pitchFamily="34" charset="-128"/>
              <a:cs typeface="Century Gothic"/>
            </a:endParaRPr>
          </a:p>
          <a:p>
            <a:pPr fontAlgn="base">
              <a:lnSpc>
                <a:spcPct val="150000"/>
              </a:lnSpc>
              <a:spcBef>
                <a:spcPct val="0"/>
              </a:spcBef>
              <a:spcAft>
                <a:spcPct val="0"/>
              </a:spcAft>
            </a:pPr>
            <a:r>
              <a:rPr lang="en-US" sz="1600" dirty="0" smtClean="0">
                <a:solidFill>
                  <a:srgbClr val="000000"/>
                </a:solidFill>
                <a:latin typeface="Century Gothic"/>
                <a:ea typeface="ＭＳ Ｐゴシック" pitchFamily="34" charset="-128"/>
                <a:cs typeface="Century Gothic"/>
              </a:rPr>
              <a:t>5 Other </a:t>
            </a:r>
            <a:r>
              <a:rPr lang="en-US" sz="1600" dirty="0">
                <a:solidFill>
                  <a:srgbClr val="000000"/>
                </a:solidFill>
                <a:latin typeface="Century Gothic"/>
                <a:ea typeface="ＭＳ Ｐゴシック" pitchFamily="34" charset="-128"/>
                <a:cs typeface="Century Gothic"/>
              </a:rPr>
              <a:t>Interesting </a:t>
            </a:r>
            <a:r>
              <a:rPr lang="en-US" sz="1600" dirty="0" smtClean="0">
                <a:solidFill>
                  <a:srgbClr val="000000"/>
                </a:solidFill>
                <a:latin typeface="Century Gothic"/>
                <a:ea typeface="ＭＳ Ｐゴシック" pitchFamily="34" charset="-128"/>
                <a:cs typeface="Century Gothic"/>
              </a:rPr>
              <a:t>Solutions</a:t>
            </a:r>
            <a:endParaRPr lang="en-US" sz="1600" dirty="0">
              <a:solidFill>
                <a:srgbClr val="000000"/>
              </a:solidFill>
              <a:latin typeface="Century Gothic"/>
              <a:ea typeface="ＭＳ Ｐゴシック" pitchFamily="34" charset="-128"/>
              <a:cs typeface="Century Gothic"/>
            </a:endParaRPr>
          </a:p>
          <a:p>
            <a:pPr fontAlgn="base">
              <a:lnSpc>
                <a:spcPct val="150000"/>
              </a:lnSpc>
              <a:spcBef>
                <a:spcPct val="0"/>
              </a:spcBef>
              <a:spcAft>
                <a:spcPct val="0"/>
              </a:spcAft>
            </a:pPr>
            <a:r>
              <a:rPr lang="en-US" sz="1600" dirty="0" smtClean="0">
                <a:solidFill>
                  <a:srgbClr val="000000"/>
                </a:solidFill>
                <a:latin typeface="Century Gothic"/>
                <a:ea typeface="ＭＳ Ｐゴシック" pitchFamily="34" charset="-128"/>
                <a:cs typeface="Century Gothic"/>
              </a:rPr>
              <a:t>6 Potential </a:t>
            </a:r>
            <a:r>
              <a:rPr lang="en-US" sz="1600" dirty="0">
                <a:solidFill>
                  <a:srgbClr val="000000"/>
                </a:solidFill>
                <a:latin typeface="Century Gothic"/>
                <a:ea typeface="ＭＳ Ｐゴシック" pitchFamily="34" charset="-128"/>
                <a:cs typeface="Century Gothic"/>
              </a:rPr>
              <a:t>Complementary </a:t>
            </a:r>
            <a:endParaRPr lang="en-US" sz="1600" dirty="0" smtClean="0">
              <a:solidFill>
                <a:srgbClr val="000000"/>
              </a:solidFill>
              <a:latin typeface="Century Gothic"/>
              <a:ea typeface="ＭＳ Ｐゴシック" pitchFamily="34" charset="-128"/>
              <a:cs typeface="Century Gothic"/>
            </a:endParaRPr>
          </a:p>
          <a:p>
            <a:pPr fontAlgn="base">
              <a:lnSpc>
                <a:spcPct val="150000"/>
              </a:lnSpc>
              <a:spcBef>
                <a:spcPct val="0"/>
              </a:spcBef>
              <a:spcAft>
                <a:spcPct val="0"/>
              </a:spcAft>
            </a:pPr>
            <a:r>
              <a:rPr lang="en-US" sz="1600" dirty="0">
                <a:solidFill>
                  <a:srgbClr val="000000"/>
                </a:solidFill>
                <a:latin typeface="Century Gothic"/>
                <a:ea typeface="ＭＳ Ｐゴシック" pitchFamily="34" charset="-128"/>
                <a:cs typeface="Century Gothic"/>
              </a:rPr>
              <a:t> </a:t>
            </a:r>
            <a:r>
              <a:rPr lang="en-US" sz="1600" dirty="0" smtClean="0">
                <a:solidFill>
                  <a:srgbClr val="000000"/>
                </a:solidFill>
                <a:latin typeface="Century Gothic"/>
                <a:ea typeface="ＭＳ Ｐゴシック" pitchFamily="34" charset="-128"/>
                <a:cs typeface="Century Gothic"/>
              </a:rPr>
              <a:t>  Technologies</a:t>
            </a:r>
          </a:p>
          <a:p>
            <a:pPr fontAlgn="base">
              <a:lnSpc>
                <a:spcPct val="150000"/>
              </a:lnSpc>
              <a:spcBef>
                <a:spcPct val="0"/>
              </a:spcBef>
              <a:spcAft>
                <a:spcPct val="0"/>
              </a:spcAft>
            </a:pPr>
            <a:endParaRPr lang="en-US" sz="1000" dirty="0">
              <a:solidFill>
                <a:srgbClr val="000000"/>
              </a:solidFill>
              <a:latin typeface="Century Gothic"/>
              <a:ea typeface="ＭＳ Ｐゴシック" pitchFamily="34" charset="-128"/>
              <a:cs typeface="Century Gothic"/>
            </a:endParaRPr>
          </a:p>
          <a:p>
            <a:pPr fontAlgn="base">
              <a:lnSpc>
                <a:spcPct val="150000"/>
              </a:lnSpc>
              <a:spcBef>
                <a:spcPct val="0"/>
              </a:spcBef>
              <a:spcAft>
                <a:spcPct val="0"/>
              </a:spcAft>
            </a:pPr>
            <a:r>
              <a:rPr lang="en-US" b="1" dirty="0" smtClean="0">
                <a:solidFill>
                  <a:srgbClr val="000000"/>
                </a:solidFill>
                <a:latin typeface="Century Gothic"/>
                <a:ea typeface="ＭＳ Ｐゴシック" pitchFamily="34" charset="-128"/>
                <a:cs typeface="Century Gothic"/>
              </a:rPr>
              <a:t>2 Potential Solutions</a:t>
            </a:r>
            <a:endParaRPr lang="en-US" b="1" dirty="0">
              <a:solidFill>
                <a:srgbClr val="000000"/>
              </a:solidFill>
              <a:latin typeface="Century Gothic"/>
              <a:ea typeface="ＭＳ Ｐゴシック" pitchFamily="34" charset="-128"/>
              <a:cs typeface="Century Gothic"/>
            </a:endParaRPr>
          </a:p>
        </p:txBody>
      </p:sp>
    </p:spTree>
    <p:extLst>
      <p:ext uri="{BB962C8B-B14F-4D97-AF65-F5344CB8AC3E}">
        <p14:creationId xmlns:p14="http://schemas.microsoft.com/office/powerpoint/2010/main" val="280261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0"/>
            <a:ext cx="9175750" cy="1618943"/>
          </a:xfrm>
          <a:prstGeom prst="rect">
            <a:avLst/>
          </a:prstGeom>
          <a:noFill/>
          <a:ln w="9525">
            <a:noFill/>
            <a:miter lim="800000"/>
            <a:headEnd/>
            <a:tailEnd/>
          </a:ln>
        </p:spPr>
      </p:pic>
      <p:sp>
        <p:nvSpPr>
          <p:cNvPr id="3" name="Rectangle 2"/>
          <p:cNvSpPr/>
          <p:nvPr/>
        </p:nvSpPr>
        <p:spPr>
          <a:xfrm>
            <a:off x="83288" y="17153"/>
            <a:ext cx="6037287" cy="502702"/>
          </a:xfrm>
          <a:prstGeom prst="rect">
            <a:avLst/>
          </a:prstGeom>
        </p:spPr>
        <p:txBody>
          <a:bodyPr wrap="square">
            <a:spAutoFit/>
          </a:bodyPr>
          <a:lstStyle/>
          <a:p>
            <a:pPr>
              <a:spcBef>
                <a:spcPts val="200"/>
              </a:spcBef>
            </a:pPr>
            <a:endParaRPr lang="en-US" sz="700" dirty="0">
              <a:latin typeface="Century Gothic"/>
              <a:cs typeface="Century Gothic"/>
            </a:endParaRPr>
          </a:p>
          <a:p>
            <a:pPr>
              <a:spcBef>
                <a:spcPts val="200"/>
              </a:spcBef>
            </a:pPr>
            <a:r>
              <a:rPr lang="en-US" dirty="0">
                <a:latin typeface="Century Gothic"/>
                <a:cs typeface="Century Gothic"/>
              </a:rPr>
              <a:t>Non</a:t>
            </a:r>
            <a:r>
              <a:rPr lang="en-US" dirty="0" smtClean="0">
                <a:latin typeface="Century Gothic"/>
                <a:cs typeface="Century Gothic"/>
              </a:rPr>
              <a:t>-</a:t>
            </a:r>
            <a:endParaRPr lang="en-US" sz="1600" dirty="0">
              <a:latin typeface="Century Gothic"/>
              <a:cs typeface="Century Gothic"/>
            </a:endParaRPr>
          </a:p>
        </p:txBody>
      </p:sp>
      <p:sp>
        <p:nvSpPr>
          <p:cNvPr id="79" name="Rectangle 78"/>
          <p:cNvSpPr/>
          <p:nvPr/>
        </p:nvSpPr>
        <p:spPr>
          <a:xfrm>
            <a:off x="2047293" y="406708"/>
            <a:ext cx="5320883" cy="1077218"/>
          </a:xfrm>
          <a:prstGeom prst="rect">
            <a:avLst/>
          </a:prstGeom>
        </p:spPr>
        <p:txBody>
          <a:bodyPr wrap="square">
            <a:spAutoFit/>
          </a:bodyPr>
          <a:lstStyle/>
          <a:p>
            <a:pPr algn="ctr"/>
            <a:r>
              <a:rPr lang="en-US" sz="3200" dirty="0" smtClean="0">
                <a:solidFill>
                  <a:srgbClr val="FFFFFF"/>
                </a:solidFill>
                <a:latin typeface="Century Gothic"/>
                <a:cs typeface="Century Gothic"/>
              </a:rPr>
              <a:t>NASA </a:t>
            </a:r>
            <a:r>
              <a:rPr lang="en-US" sz="3200" dirty="0" err="1" smtClean="0">
                <a:solidFill>
                  <a:srgbClr val="FFFFFF"/>
                </a:solidFill>
                <a:latin typeface="Century Gothic"/>
                <a:cs typeface="Century Gothic"/>
              </a:rPr>
              <a:t>CoECI’s</a:t>
            </a:r>
            <a:r>
              <a:rPr lang="en-US" sz="3200" dirty="0" smtClean="0">
                <a:solidFill>
                  <a:srgbClr val="FFFFFF"/>
                </a:solidFill>
                <a:latin typeface="Century Gothic"/>
                <a:cs typeface="Century Gothic"/>
              </a:rPr>
              <a:t> Open Innovation Capabilities</a:t>
            </a:r>
            <a:endParaRPr lang="en-US" sz="3200" dirty="0">
              <a:solidFill>
                <a:srgbClr val="FFFFFF"/>
              </a:solidFill>
              <a:latin typeface="Century Gothic"/>
              <a:cs typeface="Century Gothic"/>
            </a:endParaRPr>
          </a:p>
        </p:txBody>
      </p:sp>
      <p:sp>
        <p:nvSpPr>
          <p:cNvPr id="2" name="Rectangle 1"/>
          <p:cNvSpPr/>
          <p:nvPr/>
        </p:nvSpPr>
        <p:spPr>
          <a:xfrm>
            <a:off x="-1389966" y="7097209"/>
            <a:ext cx="4326237" cy="646331"/>
          </a:xfrm>
          <a:prstGeom prst="rect">
            <a:avLst/>
          </a:prstGeom>
        </p:spPr>
        <p:txBody>
          <a:bodyPr wrap="none">
            <a:spAutoFit/>
          </a:bodyPr>
          <a:lstStyle/>
          <a:p>
            <a:r>
              <a:rPr lang="en-US" dirty="0" smtClean="0">
                <a:solidFill>
                  <a:srgbClr val="000000"/>
                </a:solidFill>
                <a:latin typeface="Century Gothic"/>
                <a:cs typeface="Century Gothic"/>
              </a:rPr>
              <a:t>http://nasa.innocentive.com</a:t>
            </a:r>
          </a:p>
          <a:p>
            <a:r>
              <a:rPr lang="en-US" dirty="0" smtClean="0">
                <a:solidFill>
                  <a:srgbClr val="000000"/>
                </a:solidFill>
                <a:latin typeface="Century Gothic"/>
                <a:cs typeface="Century Gothic"/>
              </a:rPr>
              <a:t>http://www.nasa.gov/offices/COECI</a:t>
            </a:r>
          </a:p>
        </p:txBody>
      </p:sp>
      <p:pic>
        <p:nvPicPr>
          <p:cNvPr id="60" name="Picture 59" descr="main_coeci-logo-trans.pn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046643" y="406708"/>
            <a:ext cx="2097357" cy="792606"/>
          </a:xfrm>
          <a:prstGeom prst="rect">
            <a:avLst/>
          </a:prstGeom>
        </p:spPr>
      </p:pic>
      <p:sp>
        <p:nvSpPr>
          <p:cNvPr id="61" name="Rectangle 60"/>
          <p:cNvSpPr/>
          <p:nvPr/>
        </p:nvSpPr>
        <p:spPr>
          <a:xfrm>
            <a:off x="254180" y="1995672"/>
            <a:ext cx="1523562" cy="369332"/>
          </a:xfrm>
          <a:prstGeom prst="rect">
            <a:avLst/>
          </a:prstGeom>
        </p:spPr>
        <p:txBody>
          <a:bodyPr wrap="none">
            <a:spAutoFit/>
          </a:bodyPr>
          <a:lstStyle/>
          <a:p>
            <a:r>
              <a:rPr lang="en-US" dirty="0" smtClean="0">
                <a:solidFill>
                  <a:srgbClr val="2F5897"/>
                </a:solidFill>
                <a:latin typeface="Century Gothic"/>
                <a:cs typeface="Century Gothic"/>
              </a:rPr>
              <a:t>Tech Survey</a:t>
            </a:r>
            <a:endParaRPr lang="en-US" dirty="0">
              <a:solidFill>
                <a:srgbClr val="2F5897"/>
              </a:solidFill>
            </a:endParaRPr>
          </a:p>
        </p:txBody>
      </p:sp>
      <p:sp>
        <p:nvSpPr>
          <p:cNvPr id="62" name="Rectangle 61"/>
          <p:cNvSpPr/>
          <p:nvPr/>
        </p:nvSpPr>
        <p:spPr>
          <a:xfrm>
            <a:off x="7368176" y="1840268"/>
            <a:ext cx="1532466" cy="369332"/>
          </a:xfrm>
          <a:prstGeom prst="rect">
            <a:avLst/>
          </a:prstGeom>
        </p:spPr>
        <p:txBody>
          <a:bodyPr wrap="none">
            <a:spAutoFit/>
          </a:bodyPr>
          <a:lstStyle/>
          <a:p>
            <a:r>
              <a:rPr lang="en-US" dirty="0" smtClean="0">
                <a:solidFill>
                  <a:srgbClr val="2F5897"/>
                </a:solidFill>
                <a:latin typeface="Century Gothic"/>
                <a:cs typeface="Century Gothic"/>
              </a:rPr>
              <a:t>CAD Design</a:t>
            </a:r>
            <a:endParaRPr lang="en-US" dirty="0">
              <a:solidFill>
                <a:srgbClr val="2F5897"/>
              </a:solidFill>
            </a:endParaRPr>
          </a:p>
        </p:txBody>
      </p:sp>
      <p:sp>
        <p:nvSpPr>
          <p:cNvPr id="68" name="Rectangle 67"/>
          <p:cNvSpPr/>
          <p:nvPr/>
        </p:nvSpPr>
        <p:spPr>
          <a:xfrm>
            <a:off x="7777800" y="2520944"/>
            <a:ext cx="1196474" cy="923330"/>
          </a:xfrm>
          <a:prstGeom prst="rect">
            <a:avLst/>
          </a:prstGeom>
        </p:spPr>
        <p:txBody>
          <a:bodyPr wrap="none">
            <a:spAutoFit/>
          </a:bodyPr>
          <a:lstStyle/>
          <a:p>
            <a:pPr algn="r"/>
            <a:r>
              <a:rPr lang="en-US" dirty="0" smtClean="0">
                <a:solidFill>
                  <a:srgbClr val="2F5897"/>
                </a:solidFill>
                <a:latin typeface="Century Gothic"/>
                <a:cs typeface="Century Gothic"/>
              </a:rPr>
              <a:t>Graphics</a:t>
            </a:r>
          </a:p>
          <a:p>
            <a:pPr algn="r"/>
            <a:r>
              <a:rPr lang="en-US" dirty="0" smtClean="0">
                <a:solidFill>
                  <a:srgbClr val="2F5897"/>
                </a:solidFill>
                <a:latin typeface="Century Gothic"/>
                <a:cs typeface="Century Gothic"/>
              </a:rPr>
              <a:t>Logos</a:t>
            </a:r>
          </a:p>
          <a:p>
            <a:pPr algn="r"/>
            <a:r>
              <a:rPr lang="en-US" dirty="0" smtClean="0">
                <a:solidFill>
                  <a:srgbClr val="2F5897"/>
                </a:solidFill>
                <a:latin typeface="Century Gothic"/>
                <a:cs typeface="Century Gothic"/>
              </a:rPr>
              <a:t>Light SW</a:t>
            </a:r>
            <a:endParaRPr lang="en-US" dirty="0">
              <a:solidFill>
                <a:srgbClr val="2F5897"/>
              </a:solidFill>
            </a:endParaRPr>
          </a:p>
        </p:txBody>
      </p:sp>
      <p:sp>
        <p:nvSpPr>
          <p:cNvPr id="72" name="Rectangle 71"/>
          <p:cNvSpPr/>
          <p:nvPr/>
        </p:nvSpPr>
        <p:spPr>
          <a:xfrm>
            <a:off x="3607971" y="2463403"/>
            <a:ext cx="1348859" cy="369332"/>
          </a:xfrm>
          <a:prstGeom prst="rect">
            <a:avLst/>
          </a:prstGeom>
        </p:spPr>
        <p:txBody>
          <a:bodyPr wrap="none">
            <a:spAutoFit/>
          </a:bodyPr>
          <a:lstStyle/>
          <a:p>
            <a:r>
              <a:rPr lang="en-US" dirty="0" smtClean="0">
                <a:solidFill>
                  <a:srgbClr val="2F5897"/>
                </a:solidFill>
                <a:latin typeface="Century Gothic"/>
                <a:cs typeface="Century Gothic"/>
              </a:rPr>
              <a:t>Algorithms</a:t>
            </a:r>
            <a:endParaRPr lang="en-US" dirty="0">
              <a:solidFill>
                <a:srgbClr val="2F5897"/>
              </a:solidFill>
            </a:endParaRPr>
          </a:p>
        </p:txBody>
      </p:sp>
      <p:sp>
        <p:nvSpPr>
          <p:cNvPr id="73" name="Rectangle 72"/>
          <p:cNvSpPr/>
          <p:nvPr/>
        </p:nvSpPr>
        <p:spPr>
          <a:xfrm>
            <a:off x="6508887" y="3457371"/>
            <a:ext cx="1119041" cy="369332"/>
          </a:xfrm>
          <a:prstGeom prst="rect">
            <a:avLst/>
          </a:prstGeom>
        </p:spPr>
        <p:txBody>
          <a:bodyPr wrap="none">
            <a:spAutoFit/>
          </a:bodyPr>
          <a:lstStyle/>
          <a:p>
            <a:r>
              <a:rPr lang="en-US" dirty="0" smtClean="0">
                <a:solidFill>
                  <a:srgbClr val="2F5897"/>
                </a:solidFill>
                <a:latin typeface="Century Gothic"/>
                <a:cs typeface="Century Gothic"/>
              </a:rPr>
              <a:t>Ideation</a:t>
            </a:r>
            <a:endParaRPr lang="en-US" dirty="0">
              <a:solidFill>
                <a:srgbClr val="2F5897"/>
              </a:solidFill>
            </a:endParaRPr>
          </a:p>
        </p:txBody>
      </p:sp>
      <p:sp>
        <p:nvSpPr>
          <p:cNvPr id="75" name="Rectangle 74"/>
          <p:cNvSpPr/>
          <p:nvPr/>
        </p:nvSpPr>
        <p:spPr>
          <a:xfrm>
            <a:off x="1331052" y="4631766"/>
            <a:ext cx="1218002" cy="369332"/>
          </a:xfrm>
          <a:prstGeom prst="rect">
            <a:avLst/>
          </a:prstGeom>
        </p:spPr>
        <p:txBody>
          <a:bodyPr wrap="none">
            <a:spAutoFit/>
          </a:bodyPr>
          <a:lstStyle/>
          <a:p>
            <a:r>
              <a:rPr lang="en-US" dirty="0" smtClean="0">
                <a:solidFill>
                  <a:srgbClr val="2F5897"/>
                </a:solidFill>
                <a:latin typeface="Century Gothic"/>
                <a:cs typeface="Century Gothic"/>
              </a:rPr>
              <a:t>IP Search</a:t>
            </a:r>
            <a:endParaRPr lang="en-US" dirty="0">
              <a:solidFill>
                <a:srgbClr val="2F5897"/>
              </a:solidFill>
            </a:endParaRPr>
          </a:p>
        </p:txBody>
      </p:sp>
      <p:sp>
        <p:nvSpPr>
          <p:cNvPr id="76" name="Rectangle 75"/>
          <p:cNvSpPr/>
          <p:nvPr/>
        </p:nvSpPr>
        <p:spPr>
          <a:xfrm>
            <a:off x="1589233" y="2648744"/>
            <a:ext cx="1148008" cy="369332"/>
          </a:xfrm>
          <a:prstGeom prst="rect">
            <a:avLst/>
          </a:prstGeom>
        </p:spPr>
        <p:txBody>
          <a:bodyPr wrap="none">
            <a:spAutoFit/>
          </a:bodyPr>
          <a:lstStyle/>
          <a:p>
            <a:r>
              <a:rPr lang="en-US" dirty="0" smtClean="0">
                <a:solidFill>
                  <a:srgbClr val="2F5897"/>
                </a:solidFill>
                <a:latin typeface="Century Gothic"/>
                <a:cs typeface="Century Gothic"/>
              </a:rPr>
              <a:t>Big Data</a:t>
            </a:r>
            <a:endParaRPr lang="en-US" dirty="0">
              <a:solidFill>
                <a:srgbClr val="2F5897"/>
              </a:solidFill>
            </a:endParaRPr>
          </a:p>
        </p:txBody>
      </p:sp>
      <p:sp>
        <p:nvSpPr>
          <p:cNvPr id="77" name="Rectangle 76"/>
          <p:cNvSpPr/>
          <p:nvPr/>
        </p:nvSpPr>
        <p:spPr>
          <a:xfrm>
            <a:off x="4861717" y="4278502"/>
            <a:ext cx="2261820" cy="369332"/>
          </a:xfrm>
          <a:prstGeom prst="rect">
            <a:avLst/>
          </a:prstGeom>
        </p:spPr>
        <p:txBody>
          <a:bodyPr wrap="none">
            <a:spAutoFit/>
          </a:bodyPr>
          <a:lstStyle/>
          <a:p>
            <a:r>
              <a:rPr lang="en-US" dirty="0" smtClean="0">
                <a:solidFill>
                  <a:srgbClr val="2F5897"/>
                </a:solidFill>
                <a:latin typeface="Century Gothic"/>
                <a:cs typeface="Century Gothic"/>
              </a:rPr>
              <a:t>Conceptualization</a:t>
            </a:r>
            <a:endParaRPr lang="en-US" dirty="0">
              <a:solidFill>
                <a:srgbClr val="2F5897"/>
              </a:solidFill>
            </a:endParaRPr>
          </a:p>
        </p:txBody>
      </p:sp>
      <p:sp>
        <p:nvSpPr>
          <p:cNvPr id="78" name="Rectangle 77"/>
          <p:cNvSpPr/>
          <p:nvPr/>
        </p:nvSpPr>
        <p:spPr>
          <a:xfrm>
            <a:off x="4975351" y="5353246"/>
            <a:ext cx="2290448" cy="646331"/>
          </a:xfrm>
          <a:prstGeom prst="rect">
            <a:avLst/>
          </a:prstGeom>
        </p:spPr>
        <p:txBody>
          <a:bodyPr wrap="none">
            <a:spAutoFit/>
          </a:bodyPr>
          <a:lstStyle/>
          <a:p>
            <a:pPr algn="ctr"/>
            <a:r>
              <a:rPr lang="en-US" dirty="0" smtClean="0">
                <a:solidFill>
                  <a:srgbClr val="2F5897"/>
                </a:solidFill>
                <a:latin typeface="Century Gothic"/>
                <a:cs typeface="Century Gothic"/>
              </a:rPr>
              <a:t>Find an</a:t>
            </a:r>
          </a:p>
          <a:p>
            <a:pPr algn="ctr"/>
            <a:r>
              <a:rPr lang="en-US" dirty="0" smtClean="0">
                <a:solidFill>
                  <a:srgbClr val="2F5897"/>
                </a:solidFill>
                <a:latin typeface="Century Gothic"/>
                <a:cs typeface="Century Gothic"/>
              </a:rPr>
              <a:t>Innovative </a:t>
            </a:r>
            <a:r>
              <a:rPr lang="en-US" dirty="0" smtClean="0">
                <a:solidFill>
                  <a:srgbClr val="2F5897"/>
                </a:solidFill>
                <a:latin typeface="Century Gothic"/>
                <a:cs typeface="Century Gothic"/>
              </a:rPr>
              <a:t>Solution</a:t>
            </a:r>
            <a:endParaRPr lang="en-US" dirty="0">
              <a:solidFill>
                <a:srgbClr val="2F5897"/>
              </a:solidFill>
            </a:endParaRPr>
          </a:p>
        </p:txBody>
      </p:sp>
      <p:sp>
        <p:nvSpPr>
          <p:cNvPr id="80" name="Rectangle 79"/>
          <p:cNvSpPr/>
          <p:nvPr/>
        </p:nvSpPr>
        <p:spPr>
          <a:xfrm>
            <a:off x="2737241" y="5537912"/>
            <a:ext cx="942987" cy="369332"/>
          </a:xfrm>
          <a:prstGeom prst="rect">
            <a:avLst/>
          </a:prstGeom>
        </p:spPr>
        <p:txBody>
          <a:bodyPr wrap="none">
            <a:spAutoFit/>
          </a:bodyPr>
          <a:lstStyle/>
          <a:p>
            <a:r>
              <a:rPr lang="en-US" dirty="0" smtClean="0">
                <a:solidFill>
                  <a:srgbClr val="2F5897"/>
                </a:solidFill>
                <a:latin typeface="Century Gothic"/>
                <a:cs typeface="Century Gothic"/>
              </a:rPr>
              <a:t>Videos</a:t>
            </a:r>
            <a:endParaRPr lang="en-US" dirty="0">
              <a:solidFill>
                <a:srgbClr val="2F5897"/>
              </a:solidFill>
            </a:endParaRPr>
          </a:p>
        </p:txBody>
      </p:sp>
      <p:sp>
        <p:nvSpPr>
          <p:cNvPr id="81" name="Rectangle 80"/>
          <p:cNvSpPr/>
          <p:nvPr/>
        </p:nvSpPr>
        <p:spPr>
          <a:xfrm>
            <a:off x="2151211" y="3670787"/>
            <a:ext cx="1472053" cy="369332"/>
          </a:xfrm>
          <a:prstGeom prst="rect">
            <a:avLst/>
          </a:prstGeom>
        </p:spPr>
        <p:txBody>
          <a:bodyPr wrap="none">
            <a:spAutoFit/>
          </a:bodyPr>
          <a:lstStyle/>
          <a:p>
            <a:r>
              <a:rPr lang="en-US" dirty="0" smtClean="0">
                <a:solidFill>
                  <a:srgbClr val="2F5897"/>
                </a:solidFill>
                <a:latin typeface="Century Gothic"/>
                <a:cs typeface="Century Gothic"/>
              </a:rPr>
              <a:t>Prototyping</a:t>
            </a:r>
            <a:endParaRPr lang="en-US" dirty="0">
              <a:solidFill>
                <a:srgbClr val="2F5897"/>
              </a:solidFill>
            </a:endParaRPr>
          </a:p>
        </p:txBody>
      </p:sp>
      <p:sp>
        <p:nvSpPr>
          <p:cNvPr id="82" name="Rectangle 81"/>
          <p:cNvSpPr/>
          <p:nvPr/>
        </p:nvSpPr>
        <p:spPr>
          <a:xfrm>
            <a:off x="2549054" y="1811006"/>
            <a:ext cx="3492400" cy="369332"/>
          </a:xfrm>
          <a:prstGeom prst="rect">
            <a:avLst/>
          </a:prstGeom>
        </p:spPr>
        <p:txBody>
          <a:bodyPr wrap="none">
            <a:spAutoFit/>
          </a:bodyPr>
          <a:lstStyle/>
          <a:p>
            <a:r>
              <a:rPr lang="en-US" dirty="0" smtClean="0">
                <a:solidFill>
                  <a:srgbClr val="2F5897"/>
                </a:solidFill>
                <a:latin typeface="Century Gothic"/>
                <a:cs typeface="Century Gothic"/>
              </a:rPr>
              <a:t>Enterprise Knowledge Sharing</a:t>
            </a:r>
            <a:endParaRPr lang="en-US" dirty="0">
              <a:solidFill>
                <a:srgbClr val="2F5897"/>
              </a:solidFill>
            </a:endParaRPr>
          </a:p>
        </p:txBody>
      </p:sp>
      <p:sp>
        <p:nvSpPr>
          <p:cNvPr id="83" name="Rectangle 82"/>
          <p:cNvSpPr/>
          <p:nvPr/>
        </p:nvSpPr>
        <p:spPr>
          <a:xfrm>
            <a:off x="3830127" y="3018076"/>
            <a:ext cx="2290448" cy="646331"/>
          </a:xfrm>
          <a:prstGeom prst="rect">
            <a:avLst/>
          </a:prstGeom>
        </p:spPr>
        <p:txBody>
          <a:bodyPr wrap="none">
            <a:spAutoFit/>
          </a:bodyPr>
          <a:lstStyle/>
          <a:p>
            <a:pPr algn="ctr"/>
            <a:r>
              <a:rPr lang="en-US" dirty="0" smtClean="0">
                <a:solidFill>
                  <a:srgbClr val="2F5897"/>
                </a:solidFill>
                <a:latin typeface="Century Gothic"/>
                <a:cs typeface="Century Gothic"/>
              </a:rPr>
              <a:t>Develop an</a:t>
            </a:r>
            <a:endParaRPr lang="en-US" dirty="0" smtClean="0">
              <a:solidFill>
                <a:srgbClr val="2F5897"/>
              </a:solidFill>
              <a:latin typeface="Century Gothic"/>
              <a:cs typeface="Century Gothic"/>
            </a:endParaRPr>
          </a:p>
          <a:p>
            <a:pPr algn="ctr"/>
            <a:r>
              <a:rPr lang="en-US" dirty="0" smtClean="0">
                <a:solidFill>
                  <a:srgbClr val="2F5897"/>
                </a:solidFill>
                <a:latin typeface="Century Gothic"/>
                <a:cs typeface="Century Gothic"/>
              </a:rPr>
              <a:t>Innovative </a:t>
            </a:r>
            <a:r>
              <a:rPr lang="en-US" dirty="0" smtClean="0">
                <a:solidFill>
                  <a:srgbClr val="2F5897"/>
                </a:solidFill>
                <a:latin typeface="Century Gothic"/>
                <a:cs typeface="Century Gothic"/>
              </a:rPr>
              <a:t>Solution</a:t>
            </a:r>
            <a:endParaRPr lang="en-US" dirty="0">
              <a:solidFill>
                <a:srgbClr val="2F5897"/>
              </a:solidFill>
            </a:endParaRPr>
          </a:p>
        </p:txBody>
      </p:sp>
      <p:sp>
        <p:nvSpPr>
          <p:cNvPr id="84" name="Rectangle 83"/>
          <p:cNvSpPr/>
          <p:nvPr/>
        </p:nvSpPr>
        <p:spPr>
          <a:xfrm>
            <a:off x="2760385" y="4354767"/>
            <a:ext cx="1938615" cy="923330"/>
          </a:xfrm>
          <a:prstGeom prst="rect">
            <a:avLst/>
          </a:prstGeom>
        </p:spPr>
        <p:txBody>
          <a:bodyPr wrap="square">
            <a:spAutoFit/>
          </a:bodyPr>
          <a:lstStyle/>
          <a:p>
            <a:pPr algn="ctr"/>
            <a:r>
              <a:rPr lang="en-US" dirty="0" smtClean="0">
                <a:solidFill>
                  <a:srgbClr val="2F5897"/>
                </a:solidFill>
                <a:latin typeface="Century Gothic"/>
                <a:cs typeface="Century Gothic"/>
              </a:rPr>
              <a:t>Develop </a:t>
            </a:r>
          </a:p>
          <a:p>
            <a:pPr algn="ctr"/>
            <a:r>
              <a:rPr lang="en-US" dirty="0" smtClean="0">
                <a:solidFill>
                  <a:srgbClr val="2F5897"/>
                </a:solidFill>
                <a:latin typeface="Century Gothic"/>
                <a:cs typeface="Century Gothic"/>
              </a:rPr>
              <a:t>Software Solution</a:t>
            </a:r>
            <a:endParaRPr lang="en-US" dirty="0">
              <a:solidFill>
                <a:srgbClr val="2F5897"/>
              </a:solidFill>
            </a:endParaRPr>
          </a:p>
        </p:txBody>
      </p:sp>
    </p:spTree>
    <p:extLst>
      <p:ext uri="{BB962C8B-B14F-4D97-AF65-F5344CB8AC3E}">
        <p14:creationId xmlns:p14="http://schemas.microsoft.com/office/powerpoint/2010/main" val="3496115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1505137" y="2245406"/>
            <a:ext cx="5577727" cy="4256177"/>
          </a:xfrm>
          <a:prstGeom prst="ellipse">
            <a:avLst/>
          </a:prstGeom>
          <a:solidFill>
            <a:schemeClr val="bg1">
              <a:lumMod val="85000"/>
            </a:schemeClr>
          </a:solidFill>
          <a:ln w="3175" cmpd="sng">
            <a:solidFill>
              <a:schemeClr val="tx2">
                <a:lumMod val="40000"/>
                <a:lumOff val="6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0"/>
            <a:ext cx="9175750" cy="1618943"/>
          </a:xfrm>
          <a:prstGeom prst="rect">
            <a:avLst/>
          </a:prstGeom>
          <a:noFill/>
          <a:ln w="9525">
            <a:noFill/>
            <a:miter lim="800000"/>
            <a:headEnd/>
            <a:tailEnd/>
          </a:ln>
        </p:spPr>
      </p:pic>
      <p:sp>
        <p:nvSpPr>
          <p:cNvPr id="3" name="Rectangle 2"/>
          <p:cNvSpPr/>
          <p:nvPr/>
        </p:nvSpPr>
        <p:spPr>
          <a:xfrm>
            <a:off x="83288" y="17153"/>
            <a:ext cx="6037287" cy="502702"/>
          </a:xfrm>
          <a:prstGeom prst="rect">
            <a:avLst/>
          </a:prstGeom>
        </p:spPr>
        <p:txBody>
          <a:bodyPr wrap="square">
            <a:spAutoFit/>
          </a:bodyPr>
          <a:lstStyle/>
          <a:p>
            <a:pPr>
              <a:spcBef>
                <a:spcPts val="200"/>
              </a:spcBef>
            </a:pPr>
            <a:endParaRPr lang="en-US" sz="700" dirty="0">
              <a:latin typeface="Century Gothic"/>
              <a:cs typeface="Century Gothic"/>
            </a:endParaRPr>
          </a:p>
          <a:p>
            <a:pPr>
              <a:spcBef>
                <a:spcPts val="200"/>
              </a:spcBef>
            </a:pPr>
            <a:r>
              <a:rPr lang="en-US" dirty="0">
                <a:latin typeface="Century Gothic"/>
                <a:cs typeface="Century Gothic"/>
              </a:rPr>
              <a:t>Non</a:t>
            </a:r>
            <a:r>
              <a:rPr lang="en-US" dirty="0" smtClean="0">
                <a:latin typeface="Century Gothic"/>
                <a:cs typeface="Century Gothic"/>
              </a:rPr>
              <a:t>-</a:t>
            </a:r>
            <a:endParaRPr lang="en-US" sz="1600" dirty="0">
              <a:latin typeface="Century Gothic"/>
              <a:cs typeface="Century Gothic"/>
            </a:endParaRPr>
          </a:p>
        </p:txBody>
      </p:sp>
      <p:sp>
        <p:nvSpPr>
          <p:cNvPr id="79" name="Rectangle 78"/>
          <p:cNvSpPr/>
          <p:nvPr/>
        </p:nvSpPr>
        <p:spPr>
          <a:xfrm>
            <a:off x="2047293" y="406708"/>
            <a:ext cx="5320883" cy="1077218"/>
          </a:xfrm>
          <a:prstGeom prst="rect">
            <a:avLst/>
          </a:prstGeom>
        </p:spPr>
        <p:txBody>
          <a:bodyPr wrap="square">
            <a:spAutoFit/>
          </a:bodyPr>
          <a:lstStyle/>
          <a:p>
            <a:pPr algn="ctr"/>
            <a:r>
              <a:rPr lang="en-US" sz="3200" dirty="0" smtClean="0">
                <a:solidFill>
                  <a:srgbClr val="FFFFFF"/>
                </a:solidFill>
                <a:latin typeface="Century Gothic"/>
                <a:cs typeface="Century Gothic"/>
              </a:rPr>
              <a:t>NASA </a:t>
            </a:r>
            <a:r>
              <a:rPr lang="en-US" sz="3200" dirty="0" err="1" smtClean="0">
                <a:solidFill>
                  <a:srgbClr val="FFFFFF"/>
                </a:solidFill>
                <a:latin typeface="Century Gothic"/>
                <a:cs typeface="Century Gothic"/>
              </a:rPr>
              <a:t>CoECI’s</a:t>
            </a:r>
            <a:r>
              <a:rPr lang="en-US" sz="3200" dirty="0" smtClean="0">
                <a:solidFill>
                  <a:srgbClr val="FFFFFF"/>
                </a:solidFill>
                <a:latin typeface="Century Gothic"/>
                <a:cs typeface="Century Gothic"/>
              </a:rPr>
              <a:t> Open Innovation Toolkit</a:t>
            </a:r>
            <a:endParaRPr lang="en-US" sz="3200" dirty="0">
              <a:solidFill>
                <a:srgbClr val="FFFFFF"/>
              </a:solidFill>
              <a:latin typeface="Century Gothic"/>
              <a:cs typeface="Century Gothic"/>
            </a:endParaRPr>
          </a:p>
        </p:txBody>
      </p:sp>
      <p:sp>
        <p:nvSpPr>
          <p:cNvPr id="2" name="Rectangle 1"/>
          <p:cNvSpPr/>
          <p:nvPr/>
        </p:nvSpPr>
        <p:spPr>
          <a:xfrm>
            <a:off x="-1389966" y="7097209"/>
            <a:ext cx="4326237" cy="646331"/>
          </a:xfrm>
          <a:prstGeom prst="rect">
            <a:avLst/>
          </a:prstGeom>
        </p:spPr>
        <p:txBody>
          <a:bodyPr wrap="none">
            <a:spAutoFit/>
          </a:bodyPr>
          <a:lstStyle/>
          <a:p>
            <a:r>
              <a:rPr lang="en-US" dirty="0" smtClean="0">
                <a:solidFill>
                  <a:srgbClr val="000000"/>
                </a:solidFill>
                <a:latin typeface="Century Gothic"/>
                <a:cs typeface="Century Gothic"/>
              </a:rPr>
              <a:t>http://nasa.innocentive.com</a:t>
            </a:r>
          </a:p>
          <a:p>
            <a:r>
              <a:rPr lang="en-US" dirty="0" smtClean="0">
                <a:solidFill>
                  <a:srgbClr val="000000"/>
                </a:solidFill>
                <a:latin typeface="Century Gothic"/>
                <a:cs typeface="Century Gothic"/>
              </a:rPr>
              <a:t>http://www.nasa.gov/offices/COECI</a:t>
            </a:r>
          </a:p>
        </p:txBody>
      </p:sp>
      <p:pic>
        <p:nvPicPr>
          <p:cNvPr id="32" name="Picture 31" descr="ntl-logo.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7200" y="2754083"/>
            <a:ext cx="4003028" cy="3365378"/>
          </a:xfrm>
          <a:prstGeom prst="rect">
            <a:avLst/>
          </a:prstGeom>
        </p:spPr>
      </p:pic>
      <p:pic>
        <p:nvPicPr>
          <p:cNvPr id="34" name="Picture 33" descr="cb_64dc6db92f768f60442d7e1663ddafa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410" y="3737697"/>
            <a:ext cx="1001453" cy="1001453"/>
          </a:xfrm>
          <a:prstGeom prst="rect">
            <a:avLst/>
          </a:prstGeom>
        </p:spPr>
      </p:pic>
      <p:pic>
        <p:nvPicPr>
          <p:cNvPr id="35" name="Picture 34" descr="imgres.jp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4485" y="3821842"/>
            <a:ext cx="1373251" cy="980894"/>
          </a:xfrm>
          <a:prstGeom prst="rect">
            <a:avLst/>
          </a:prstGeom>
        </p:spPr>
      </p:pic>
      <p:pic>
        <p:nvPicPr>
          <p:cNvPr id="37" name="Picture 36" descr="images.jpg"/>
          <p:cNvPicPr>
            <a:picLocks noChangeAspect="1"/>
          </p:cNvPicPr>
          <p:nvPr/>
        </p:nvPicPr>
        <p:blipFill>
          <a:blip r:embed="rId7">
            <a:clrChange>
              <a:clrFrom>
                <a:srgbClr val="F9FBFB"/>
              </a:clrFrom>
              <a:clrTo>
                <a:srgbClr val="F9FBFB">
                  <a:alpha val="0"/>
                </a:srgbClr>
              </a:clrTo>
            </a:clrChange>
            <a:extLst>
              <a:ext uri="{28A0092B-C50C-407E-A947-70E740481C1C}">
                <a14:useLocalDpi xmlns:a14="http://schemas.microsoft.com/office/drawing/2010/main" val="0"/>
              </a:ext>
            </a:extLst>
          </a:blip>
          <a:stretch>
            <a:fillRect/>
          </a:stretch>
        </p:blipFill>
        <p:spPr>
          <a:xfrm>
            <a:off x="1070495" y="2902151"/>
            <a:ext cx="2059204" cy="605649"/>
          </a:xfrm>
          <a:prstGeom prst="rect">
            <a:avLst/>
          </a:prstGeom>
        </p:spPr>
      </p:pic>
      <p:pic>
        <p:nvPicPr>
          <p:cNvPr id="38" name="Picture 37" descr="Appirio_logo.gif"/>
          <p:cNvPicPr>
            <a:picLocks noChangeAspect="1"/>
          </p:cNvPicPr>
          <p:nvPr/>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584988" y="2181429"/>
            <a:ext cx="936532" cy="720722"/>
          </a:xfrm>
          <a:prstGeom prst="rect">
            <a:avLst/>
          </a:prstGeom>
        </p:spPr>
      </p:pic>
      <p:pic>
        <p:nvPicPr>
          <p:cNvPr id="39" name="Picture 38" descr="TopCoder_logo.pn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28214" y="2307444"/>
            <a:ext cx="1258371" cy="516129"/>
          </a:xfrm>
          <a:prstGeom prst="rect">
            <a:avLst/>
          </a:prstGeom>
        </p:spPr>
      </p:pic>
      <p:pic>
        <p:nvPicPr>
          <p:cNvPr id="40" name="Picture 39" descr="innocentive-website-logo.png"/>
          <p:cNvPicPr>
            <a:picLocks noChangeAspect="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148097" y="3029044"/>
            <a:ext cx="1785451" cy="669544"/>
          </a:xfrm>
          <a:prstGeom prst="rect">
            <a:avLst/>
          </a:prstGeom>
        </p:spPr>
      </p:pic>
      <p:pic>
        <p:nvPicPr>
          <p:cNvPr id="41" name="Picture 40" descr="entity_5_10_projectImage_bqSanoXJ_1315960280420_450x208.png"/>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495" y="4983964"/>
            <a:ext cx="1737982" cy="803334"/>
          </a:xfrm>
          <a:prstGeom prst="rect">
            <a:avLst/>
          </a:prstGeom>
        </p:spPr>
      </p:pic>
      <p:pic>
        <p:nvPicPr>
          <p:cNvPr id="42" name="Picture 41" descr="kaggle-logo-transparent-300.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91159" y="2245406"/>
            <a:ext cx="1277080" cy="580491"/>
          </a:xfrm>
          <a:prstGeom prst="rect">
            <a:avLst/>
          </a:prstGeom>
        </p:spPr>
      </p:pic>
      <p:pic>
        <p:nvPicPr>
          <p:cNvPr id="44" name="Picture 43" descr="commonpool_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97200" y="6026705"/>
            <a:ext cx="2027787" cy="421780"/>
          </a:xfrm>
          <a:prstGeom prst="rect">
            <a:avLst/>
          </a:prstGeom>
        </p:spPr>
      </p:pic>
      <p:pic>
        <p:nvPicPr>
          <p:cNvPr id="46" name="Picture 45" descr="large_HeroX_Logo_-_big.png"/>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60949" y="5055937"/>
            <a:ext cx="1107227" cy="442891"/>
          </a:xfrm>
          <a:prstGeom prst="rect">
            <a:avLst/>
          </a:prstGeom>
        </p:spPr>
      </p:pic>
      <p:pic>
        <p:nvPicPr>
          <p:cNvPr id="47" name="Picture 46" descr="6dbcd758-ed87-49a5-ad9e-fa6bf0ea98bd.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12349" y="6132555"/>
            <a:ext cx="1974236" cy="296136"/>
          </a:xfrm>
          <a:prstGeom prst="rect">
            <a:avLst/>
          </a:prstGeom>
        </p:spPr>
      </p:pic>
      <p:pic>
        <p:nvPicPr>
          <p:cNvPr id="48" name="Picture 47" descr="freelancer-logo.jpg"/>
          <p:cNvPicPr>
            <a:picLocks noChangeAspect="1"/>
          </p:cNvPicPr>
          <p:nvPr/>
        </p:nvPicPr>
        <p:blipFill rotWithShape="1">
          <a:blip r:embed="rId16">
            <a:extLst>
              <a:ext uri="{28A0092B-C50C-407E-A947-70E740481C1C}">
                <a14:useLocalDpi xmlns:a14="http://schemas.microsoft.com/office/drawing/2010/main" val="0"/>
              </a:ext>
            </a:extLst>
          </a:blip>
          <a:srcRect t="26026" b="24351"/>
          <a:stretch/>
        </p:blipFill>
        <p:spPr>
          <a:xfrm>
            <a:off x="7368176" y="2016542"/>
            <a:ext cx="1758652" cy="581804"/>
          </a:xfrm>
          <a:prstGeom prst="rect">
            <a:avLst/>
          </a:prstGeom>
        </p:spPr>
      </p:pic>
      <p:pic>
        <p:nvPicPr>
          <p:cNvPr id="49" name="Picture 48" descr="screen-shot-2011-06-15-at-3-45-30-pm.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0283" y="1796179"/>
            <a:ext cx="1347801" cy="220363"/>
          </a:xfrm>
          <a:prstGeom prst="rect">
            <a:avLst/>
          </a:prstGeom>
        </p:spPr>
      </p:pic>
      <p:sp>
        <p:nvSpPr>
          <p:cNvPr id="50" name="Rectangle 49"/>
          <p:cNvSpPr/>
          <p:nvPr/>
        </p:nvSpPr>
        <p:spPr>
          <a:xfrm>
            <a:off x="1201835" y="5975985"/>
            <a:ext cx="3753707" cy="261610"/>
          </a:xfrm>
          <a:prstGeom prst="rect">
            <a:avLst/>
          </a:prstGeom>
        </p:spPr>
        <p:txBody>
          <a:bodyPr wrap="square">
            <a:spAutoFit/>
          </a:bodyPr>
          <a:lstStyle/>
          <a:p>
            <a:r>
              <a:rPr lang="en-US" sz="1100" i="1" dirty="0" smtClean="0">
                <a:solidFill>
                  <a:schemeClr val="bg1"/>
                </a:solidFill>
              </a:rPr>
              <a:t>GSA IT Software</a:t>
            </a:r>
            <a:endParaRPr lang="en-US" sz="1050" i="1" dirty="0">
              <a:solidFill>
                <a:schemeClr val="bg1"/>
              </a:solidFill>
            </a:endParaRPr>
          </a:p>
        </p:txBody>
      </p:sp>
      <p:pic>
        <p:nvPicPr>
          <p:cNvPr id="52" name="Picture 51"/>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8104" y="1618943"/>
            <a:ext cx="1632612" cy="516857"/>
          </a:xfrm>
          <a:prstGeom prst="rect">
            <a:avLst/>
          </a:prstGeom>
        </p:spPr>
      </p:pic>
      <p:pic>
        <p:nvPicPr>
          <p:cNvPr id="54" name="Picture 53"/>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08476" y="1668151"/>
            <a:ext cx="3235089" cy="498203"/>
          </a:xfrm>
          <a:prstGeom prst="rect">
            <a:avLst/>
          </a:prstGeom>
        </p:spPr>
      </p:pic>
      <p:sp>
        <p:nvSpPr>
          <p:cNvPr id="57" name="Rectangle 56"/>
          <p:cNvSpPr/>
          <p:nvPr/>
        </p:nvSpPr>
        <p:spPr>
          <a:xfrm>
            <a:off x="17460" y="6462103"/>
            <a:ext cx="9010624" cy="369332"/>
          </a:xfrm>
          <a:prstGeom prst="rect">
            <a:avLst/>
          </a:prstGeom>
        </p:spPr>
        <p:txBody>
          <a:bodyPr wrap="none">
            <a:spAutoFit/>
          </a:bodyPr>
          <a:lstStyle/>
          <a:p>
            <a:r>
              <a:rPr lang="en-US" dirty="0" smtClean="0">
                <a:latin typeface="Century Gothic"/>
                <a:cs typeface="Century Gothic"/>
              </a:rPr>
              <a:t>NASA Tournament Lab (NTL) = NASA Open Innovation Services  (NOIS) Contract</a:t>
            </a:r>
            <a:endParaRPr lang="en-US" dirty="0"/>
          </a:p>
        </p:txBody>
      </p:sp>
      <p:pic>
        <p:nvPicPr>
          <p:cNvPr id="60" name="Picture 59" descr="main_coeci-logo-trans.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76917" y="319562"/>
            <a:ext cx="2097357" cy="792606"/>
          </a:xfrm>
          <a:prstGeom prst="rect">
            <a:avLst/>
          </a:prstGeom>
        </p:spPr>
      </p:pic>
    </p:spTree>
    <p:extLst>
      <p:ext uri="{BB962C8B-B14F-4D97-AF65-F5344CB8AC3E}">
        <p14:creationId xmlns:p14="http://schemas.microsoft.com/office/powerpoint/2010/main" val="3482182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0"/>
            <a:ext cx="9175750" cy="1618943"/>
          </a:xfrm>
          <a:prstGeom prst="rect">
            <a:avLst/>
          </a:prstGeom>
          <a:noFill/>
          <a:ln w="9525">
            <a:noFill/>
            <a:miter lim="800000"/>
            <a:headEnd/>
            <a:tailEnd/>
          </a:ln>
        </p:spPr>
      </p:pic>
      <p:sp>
        <p:nvSpPr>
          <p:cNvPr id="3" name="Rectangle 2"/>
          <p:cNvSpPr/>
          <p:nvPr/>
        </p:nvSpPr>
        <p:spPr>
          <a:xfrm>
            <a:off x="83288" y="17153"/>
            <a:ext cx="6037287" cy="502702"/>
          </a:xfrm>
          <a:prstGeom prst="rect">
            <a:avLst/>
          </a:prstGeom>
        </p:spPr>
        <p:txBody>
          <a:bodyPr wrap="square">
            <a:spAutoFit/>
          </a:bodyPr>
          <a:lstStyle/>
          <a:p>
            <a:pPr>
              <a:spcBef>
                <a:spcPts val="200"/>
              </a:spcBef>
            </a:pPr>
            <a:endParaRPr lang="en-US" sz="700" dirty="0">
              <a:latin typeface="Century Gothic"/>
              <a:cs typeface="Century Gothic"/>
            </a:endParaRPr>
          </a:p>
          <a:p>
            <a:pPr>
              <a:spcBef>
                <a:spcPts val="200"/>
              </a:spcBef>
            </a:pPr>
            <a:r>
              <a:rPr lang="en-US" dirty="0">
                <a:latin typeface="Century Gothic"/>
                <a:cs typeface="Century Gothic"/>
              </a:rPr>
              <a:t>Non</a:t>
            </a:r>
            <a:r>
              <a:rPr lang="en-US" dirty="0" smtClean="0">
                <a:latin typeface="Century Gothic"/>
                <a:cs typeface="Century Gothic"/>
              </a:rPr>
              <a:t>-</a:t>
            </a:r>
            <a:endParaRPr lang="en-US" sz="1600" dirty="0">
              <a:latin typeface="Century Gothic"/>
              <a:cs typeface="Century Gothic"/>
            </a:endParaRPr>
          </a:p>
        </p:txBody>
      </p:sp>
      <p:sp>
        <p:nvSpPr>
          <p:cNvPr id="79" name="Rectangle 78"/>
          <p:cNvSpPr/>
          <p:nvPr/>
        </p:nvSpPr>
        <p:spPr>
          <a:xfrm>
            <a:off x="1682168" y="2851458"/>
            <a:ext cx="5852651" cy="584776"/>
          </a:xfrm>
          <a:prstGeom prst="rect">
            <a:avLst/>
          </a:prstGeom>
        </p:spPr>
        <p:txBody>
          <a:bodyPr wrap="square">
            <a:spAutoFit/>
          </a:bodyPr>
          <a:lstStyle/>
          <a:p>
            <a:pPr algn="ctr"/>
            <a:r>
              <a:rPr lang="en-US" sz="3200" dirty="0" smtClean="0">
                <a:latin typeface="Century Gothic"/>
                <a:cs typeface="Century Gothic"/>
              </a:rPr>
              <a:t>BACKUP</a:t>
            </a:r>
            <a:endParaRPr lang="en-US" sz="3200" dirty="0">
              <a:latin typeface="Century Gothic"/>
              <a:cs typeface="Century Gothic"/>
            </a:endParaRPr>
          </a:p>
        </p:txBody>
      </p:sp>
    </p:spTree>
    <p:extLst>
      <p:ext uri="{BB962C8B-B14F-4D97-AF65-F5344CB8AC3E}">
        <p14:creationId xmlns:p14="http://schemas.microsoft.com/office/powerpoint/2010/main" val="1326473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F3A20BB-4456-D74C-81DF-F68867D2AAC8}" type="slidenum">
              <a:rPr lang="en-US" smtClean="0"/>
              <a:pPr/>
              <a:t>15</a:t>
            </a:fld>
            <a:endParaRPr lang="en-US"/>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204495"/>
            <a:ext cx="9144000" cy="537108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91584" y="954271"/>
            <a:ext cx="1282663" cy="645929"/>
          </a:xfrm>
          <a:prstGeom prst="rect">
            <a:avLst/>
          </a:prstGeom>
        </p:spPr>
      </p:pic>
      <p:pic>
        <p:nvPicPr>
          <p:cNvPr id="11" name="Picture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77000" y="1066800"/>
            <a:ext cx="1748268" cy="717063"/>
          </a:xfrm>
          <a:prstGeom prst="rect">
            <a:avLst/>
          </a:prstGeom>
        </p:spPr>
      </p:pic>
      <p:pic>
        <p:nvPicPr>
          <p:cNvPr id="12" name="Picture 1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82931" y="3896080"/>
            <a:ext cx="2348031" cy="1136776"/>
          </a:xfrm>
          <a:prstGeom prst="rect">
            <a:avLst/>
          </a:prstGeom>
        </p:spPr>
      </p:pic>
      <p:sp>
        <p:nvSpPr>
          <p:cNvPr id="14" name="Rounded Rectangle 13"/>
          <p:cNvSpPr/>
          <p:nvPr/>
        </p:nvSpPr>
        <p:spPr>
          <a:xfrm>
            <a:off x="3807100" y="1567303"/>
            <a:ext cx="1540268"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Inventors</a:t>
            </a:r>
            <a:endParaRPr lang="en-US" dirty="0">
              <a:latin typeface="Century Gothic"/>
              <a:cs typeface="Century Gothic"/>
            </a:endParaRPr>
          </a:p>
        </p:txBody>
      </p:sp>
      <p:sp>
        <p:nvSpPr>
          <p:cNvPr id="16" name="Rounded Rectangle 15"/>
          <p:cNvSpPr/>
          <p:nvPr/>
        </p:nvSpPr>
        <p:spPr>
          <a:xfrm>
            <a:off x="5668211" y="1948044"/>
            <a:ext cx="2138947"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Software Coders</a:t>
            </a:r>
            <a:endParaRPr lang="en-US" dirty="0">
              <a:latin typeface="Century Gothic"/>
              <a:cs typeface="Century Gothic"/>
            </a:endParaRPr>
          </a:p>
        </p:txBody>
      </p:sp>
      <p:sp>
        <p:nvSpPr>
          <p:cNvPr id="17" name="Rounded Rectangle 16"/>
          <p:cNvSpPr/>
          <p:nvPr/>
        </p:nvSpPr>
        <p:spPr>
          <a:xfrm>
            <a:off x="6596299" y="3145591"/>
            <a:ext cx="1946977"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Film-Makers</a:t>
            </a:r>
            <a:endParaRPr lang="en-US" dirty="0">
              <a:latin typeface="Century Gothic"/>
              <a:cs typeface="Century Gothic"/>
            </a:endParaRPr>
          </a:p>
        </p:txBody>
      </p:sp>
      <p:sp>
        <p:nvSpPr>
          <p:cNvPr id="18" name="Rounded Rectangle 17"/>
          <p:cNvSpPr/>
          <p:nvPr/>
        </p:nvSpPr>
        <p:spPr>
          <a:xfrm>
            <a:off x="1524000" y="1936830"/>
            <a:ext cx="1996315"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Problem Solvers</a:t>
            </a:r>
            <a:endParaRPr lang="en-US" dirty="0">
              <a:latin typeface="Century Gothic"/>
              <a:cs typeface="Century Gothic"/>
            </a:endParaRPr>
          </a:p>
        </p:txBody>
      </p:sp>
      <p:sp>
        <p:nvSpPr>
          <p:cNvPr id="19" name="Rounded Rectangle 18"/>
          <p:cNvSpPr/>
          <p:nvPr/>
        </p:nvSpPr>
        <p:spPr>
          <a:xfrm>
            <a:off x="304800" y="3143847"/>
            <a:ext cx="2438400"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Freelance Workers</a:t>
            </a:r>
            <a:endParaRPr lang="en-US" dirty="0">
              <a:latin typeface="Century Gothic"/>
              <a:cs typeface="Century Gothic"/>
            </a:endParaRPr>
          </a:p>
        </p:txBody>
      </p:sp>
      <p:sp>
        <p:nvSpPr>
          <p:cNvPr id="20" name="Rounded Rectangle 19"/>
          <p:cNvSpPr/>
          <p:nvPr/>
        </p:nvSpPr>
        <p:spPr>
          <a:xfrm>
            <a:off x="3154948" y="4501902"/>
            <a:ext cx="2757778"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Engineers &amp; Designers</a:t>
            </a:r>
            <a:endParaRPr lang="en-US" dirty="0">
              <a:latin typeface="Century Gothic"/>
              <a:cs typeface="Century Gothic"/>
            </a:endParaRPr>
          </a:p>
        </p:txBody>
      </p:sp>
      <p:sp>
        <p:nvSpPr>
          <p:cNvPr id="22" name="Rectangle 21"/>
          <p:cNvSpPr/>
          <p:nvPr/>
        </p:nvSpPr>
        <p:spPr>
          <a:xfrm>
            <a:off x="656070" y="3653135"/>
            <a:ext cx="1735872" cy="461665"/>
          </a:xfrm>
          <a:prstGeom prst="rect">
            <a:avLst/>
          </a:prstGeom>
        </p:spPr>
        <p:txBody>
          <a:bodyPr wrap="none">
            <a:spAutoFit/>
          </a:bodyPr>
          <a:lstStyle/>
          <a:p>
            <a:pPr algn="ctr"/>
            <a:r>
              <a:rPr lang="en-US" sz="2400" b="1" dirty="0" smtClean="0">
                <a:latin typeface="Century Gothic"/>
                <a:cs typeface="Century Gothic"/>
              </a:rPr>
              <a:t>15,600,000</a:t>
            </a:r>
            <a:endParaRPr lang="en-US" sz="2400" b="1" dirty="0"/>
          </a:p>
        </p:txBody>
      </p:sp>
      <p:sp>
        <p:nvSpPr>
          <p:cNvPr id="24" name="Rectangle 23"/>
          <p:cNvSpPr/>
          <p:nvPr/>
        </p:nvSpPr>
        <p:spPr>
          <a:xfrm>
            <a:off x="1931999" y="2362200"/>
            <a:ext cx="1305015" cy="461665"/>
          </a:xfrm>
          <a:prstGeom prst="rect">
            <a:avLst/>
          </a:prstGeom>
        </p:spPr>
        <p:txBody>
          <a:bodyPr wrap="none">
            <a:spAutoFit/>
          </a:bodyPr>
          <a:lstStyle/>
          <a:p>
            <a:pPr algn="ctr"/>
            <a:r>
              <a:rPr lang="en-US" sz="2400" b="1" dirty="0" smtClean="0">
                <a:latin typeface="Century Gothic"/>
                <a:cs typeface="Century Gothic"/>
              </a:rPr>
              <a:t>355,000</a:t>
            </a:r>
            <a:endParaRPr lang="en-US" sz="2400" dirty="0"/>
          </a:p>
        </p:txBody>
      </p:sp>
      <p:sp>
        <p:nvSpPr>
          <p:cNvPr id="25" name="Rectangle 24"/>
          <p:cNvSpPr/>
          <p:nvPr/>
        </p:nvSpPr>
        <p:spPr>
          <a:xfrm>
            <a:off x="3792293" y="1981200"/>
            <a:ext cx="1563499" cy="461665"/>
          </a:xfrm>
          <a:prstGeom prst="rect">
            <a:avLst/>
          </a:prstGeom>
        </p:spPr>
        <p:txBody>
          <a:bodyPr wrap="none">
            <a:spAutoFit/>
          </a:bodyPr>
          <a:lstStyle/>
          <a:p>
            <a:pPr algn="ctr"/>
            <a:r>
              <a:rPr lang="en-US" sz="2400" b="1" dirty="0" smtClean="0">
                <a:latin typeface="Century Gothic"/>
                <a:cs typeface="Century Gothic"/>
              </a:rPr>
              <a:t>1,130,000</a:t>
            </a:r>
            <a:endParaRPr lang="en-US" sz="2400" b="1" dirty="0"/>
          </a:p>
        </p:txBody>
      </p:sp>
      <p:sp>
        <p:nvSpPr>
          <p:cNvPr id="26" name="Rectangle 25"/>
          <p:cNvSpPr/>
          <p:nvPr/>
        </p:nvSpPr>
        <p:spPr>
          <a:xfrm>
            <a:off x="6121661" y="2362200"/>
            <a:ext cx="1305015" cy="461665"/>
          </a:xfrm>
          <a:prstGeom prst="rect">
            <a:avLst/>
          </a:prstGeom>
        </p:spPr>
        <p:txBody>
          <a:bodyPr wrap="none">
            <a:spAutoFit/>
          </a:bodyPr>
          <a:lstStyle/>
          <a:p>
            <a:pPr algn="ctr"/>
            <a:r>
              <a:rPr lang="en-US" sz="2400" b="1" dirty="0" smtClean="0">
                <a:latin typeface="Century Gothic"/>
                <a:cs typeface="Century Gothic"/>
              </a:rPr>
              <a:t>800,000</a:t>
            </a:r>
            <a:endParaRPr lang="en-US" sz="2400" b="1" dirty="0"/>
          </a:p>
        </p:txBody>
      </p:sp>
      <p:sp>
        <p:nvSpPr>
          <p:cNvPr id="27" name="Rectangle 26"/>
          <p:cNvSpPr/>
          <p:nvPr/>
        </p:nvSpPr>
        <p:spPr>
          <a:xfrm>
            <a:off x="6977408" y="3576935"/>
            <a:ext cx="1132642" cy="461665"/>
          </a:xfrm>
          <a:prstGeom prst="rect">
            <a:avLst/>
          </a:prstGeom>
        </p:spPr>
        <p:txBody>
          <a:bodyPr wrap="none">
            <a:spAutoFit/>
          </a:bodyPr>
          <a:lstStyle/>
          <a:p>
            <a:pPr algn="ctr"/>
            <a:r>
              <a:rPr lang="en-US" sz="2400" b="1" dirty="0" smtClean="0">
                <a:latin typeface="Century Gothic"/>
                <a:cs typeface="Century Gothic"/>
              </a:rPr>
              <a:t>50,000</a:t>
            </a:r>
            <a:endParaRPr lang="en-US" sz="2400" b="1" dirty="0"/>
          </a:p>
        </p:txBody>
      </p:sp>
      <p:sp>
        <p:nvSpPr>
          <p:cNvPr id="28" name="Rectangle 27"/>
          <p:cNvSpPr/>
          <p:nvPr/>
        </p:nvSpPr>
        <p:spPr>
          <a:xfrm>
            <a:off x="3792293" y="4900541"/>
            <a:ext cx="1563499" cy="461665"/>
          </a:xfrm>
          <a:prstGeom prst="rect">
            <a:avLst/>
          </a:prstGeom>
        </p:spPr>
        <p:txBody>
          <a:bodyPr wrap="none">
            <a:spAutoFit/>
          </a:bodyPr>
          <a:lstStyle/>
          <a:p>
            <a:pPr algn="ctr"/>
            <a:r>
              <a:rPr lang="en-US" sz="2400" b="1" dirty="0" smtClean="0">
                <a:latin typeface="Century Gothic"/>
                <a:cs typeface="Century Gothic"/>
              </a:rPr>
              <a:t>2,140,000</a:t>
            </a:r>
            <a:endParaRPr lang="en-US" sz="2400" b="1" dirty="0"/>
          </a:p>
        </p:txBody>
      </p:sp>
      <p:sp>
        <p:nvSpPr>
          <p:cNvPr id="30" name="Rectangle 29"/>
          <p:cNvSpPr/>
          <p:nvPr/>
        </p:nvSpPr>
        <p:spPr>
          <a:xfrm>
            <a:off x="3891585" y="5362206"/>
            <a:ext cx="183758"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3645078" y="5362206"/>
            <a:ext cx="183758"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rotWithShape="1">
          <a:blip r:embed="rId7"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3569915" y="5271486"/>
            <a:ext cx="1920632" cy="744345"/>
          </a:xfrm>
          <a:prstGeom prst="rect">
            <a:avLst/>
          </a:prstGeom>
        </p:spPr>
      </p:pic>
      <p:sp>
        <p:nvSpPr>
          <p:cNvPr id="3" name="Rectangle 2"/>
          <p:cNvSpPr/>
          <p:nvPr/>
        </p:nvSpPr>
        <p:spPr>
          <a:xfrm>
            <a:off x="474318" y="6019800"/>
            <a:ext cx="8231702" cy="584775"/>
          </a:xfrm>
          <a:prstGeom prst="rect">
            <a:avLst/>
          </a:prstGeom>
        </p:spPr>
        <p:txBody>
          <a:bodyPr wrap="square">
            <a:spAutoFit/>
          </a:bodyPr>
          <a:lstStyle/>
          <a:p>
            <a:pPr algn="ctr"/>
            <a:r>
              <a:rPr lang="en-US" sz="1600" dirty="0">
                <a:latin typeface="Century Gothic"/>
                <a:cs typeface="Century Gothic"/>
              </a:rPr>
              <a:t>Well formulated crowd-based platforms actively work </a:t>
            </a:r>
            <a:r>
              <a:rPr lang="en-US" sz="1600" dirty="0" smtClean="0">
                <a:latin typeface="Century Gothic"/>
                <a:cs typeface="Century Gothic"/>
              </a:rPr>
              <a:t>to</a:t>
            </a:r>
            <a:endParaRPr lang="en-US" sz="1600" dirty="0">
              <a:latin typeface="Century Gothic"/>
              <a:cs typeface="Century Gothic"/>
            </a:endParaRPr>
          </a:p>
          <a:p>
            <a:pPr algn="ctr"/>
            <a:r>
              <a:rPr lang="en-US" sz="1600" dirty="0" smtClean="0">
                <a:latin typeface="Century Gothic"/>
                <a:cs typeface="Century Gothic"/>
              </a:rPr>
              <a:t>build </a:t>
            </a:r>
            <a:r>
              <a:rPr lang="en-US" sz="1600" dirty="0">
                <a:latin typeface="Century Gothic"/>
                <a:cs typeface="Century Gothic"/>
              </a:rPr>
              <a:t>a community of users that are </a:t>
            </a:r>
            <a:r>
              <a:rPr lang="en-US" sz="1600" b="1" dirty="0">
                <a:latin typeface="Century Gothic"/>
                <a:cs typeface="Century Gothic"/>
              </a:rPr>
              <a:t>passionate </a:t>
            </a:r>
            <a:r>
              <a:rPr lang="en-US" sz="1600" b="1" dirty="0" smtClean="0">
                <a:latin typeface="Century Gothic"/>
                <a:cs typeface="Century Gothic"/>
              </a:rPr>
              <a:t>enthusiasts. </a:t>
            </a:r>
            <a:endParaRPr lang="en-US" sz="1600" b="1" dirty="0">
              <a:latin typeface="Century Gothic"/>
              <a:cs typeface="Century Gothic"/>
            </a:endParaRPr>
          </a:p>
        </p:txBody>
      </p:sp>
      <p:sp>
        <p:nvSpPr>
          <p:cNvPr id="7" name="Rectangle 6"/>
          <p:cNvSpPr/>
          <p:nvPr/>
        </p:nvSpPr>
        <p:spPr>
          <a:xfrm>
            <a:off x="1657634" y="5653870"/>
            <a:ext cx="6123806"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dirty="0" smtClean="0">
                <a:solidFill>
                  <a:srgbClr val="2C395E"/>
                </a:solidFill>
                <a:effectLst>
                  <a:glow rad="101600">
                    <a:schemeClr val="bg1">
                      <a:alpha val="40000"/>
                    </a:schemeClr>
                  </a:glow>
                </a:effectLst>
                <a:latin typeface="Century Gothic"/>
                <a:cs typeface="Century Gothic"/>
              </a:rPr>
              <a:t>Curated Communities</a:t>
            </a:r>
            <a:endParaRPr lang="en-US" sz="2800" dirty="0">
              <a:solidFill>
                <a:srgbClr val="2C395E"/>
              </a:solidFill>
              <a:effectLst>
                <a:glow rad="101600">
                  <a:schemeClr val="bg1">
                    <a:alpha val="40000"/>
                  </a:schemeClr>
                </a:glow>
              </a:effectLst>
              <a:latin typeface="Century Gothic"/>
              <a:cs typeface="Century Gothic"/>
            </a:endParaRPr>
          </a:p>
        </p:txBody>
      </p:sp>
      <p:pic>
        <p:nvPicPr>
          <p:cNvPr id="34" name="Picture 33" descr="freelancer-logo.jp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04800" y="4343400"/>
            <a:ext cx="2303339" cy="762000"/>
          </a:xfrm>
          <a:prstGeom prst="rect">
            <a:avLst/>
          </a:prstGeom>
        </p:spPr>
      </p:pic>
      <p:pic>
        <p:nvPicPr>
          <p:cNvPr id="35" name="Picture 34" descr="innocentive-website-logo.png"/>
          <p:cNvPicPr>
            <a:picLocks noChangeAspect="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09600" y="1295400"/>
            <a:ext cx="1785451" cy="669544"/>
          </a:xfrm>
          <a:prstGeom prst="rect">
            <a:avLst/>
          </a:prstGeom>
        </p:spPr>
      </p:pic>
      <p:sp>
        <p:nvSpPr>
          <p:cNvPr id="29" name="Rectangle 28"/>
          <p:cNvSpPr/>
          <p:nvPr/>
        </p:nvSpPr>
        <p:spPr>
          <a:xfrm>
            <a:off x="655052" y="26737"/>
            <a:ext cx="7888225" cy="76944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4400" dirty="0" smtClean="0">
                <a:solidFill>
                  <a:srgbClr val="2C395E"/>
                </a:solidFill>
                <a:effectLst>
                  <a:glow rad="101600">
                    <a:schemeClr val="bg1">
                      <a:alpha val="40000"/>
                    </a:schemeClr>
                  </a:glow>
                </a:effectLst>
                <a:latin typeface="Century Gothic"/>
                <a:cs typeface="Century Gothic"/>
              </a:rPr>
              <a:t>Networks &amp; Communities</a:t>
            </a:r>
            <a:endParaRPr lang="en-US" sz="4400" dirty="0">
              <a:solidFill>
                <a:srgbClr val="2C395E"/>
              </a:solidFill>
              <a:effectLst>
                <a:glow rad="101600">
                  <a:schemeClr val="bg1">
                    <a:alpha val="40000"/>
                  </a:schemeClr>
                </a:glow>
              </a:effectLst>
              <a:latin typeface="Century Gothic"/>
              <a:cs typeface="Century Gothic"/>
            </a:endParaRPr>
          </a:p>
        </p:txBody>
      </p:sp>
    </p:spTree>
    <p:extLst>
      <p:ext uri="{BB962C8B-B14F-4D97-AF65-F5344CB8AC3E}">
        <p14:creationId xmlns:p14="http://schemas.microsoft.com/office/powerpoint/2010/main" val="3832726984"/>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9"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dissolve">
                                      <p:cBhvr>
                                        <p:cTn id="14" dur="500"/>
                                        <p:tgtEl>
                                          <p:spTgt spid="35"/>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childTnLst>
                          </p:cTn>
                        </p:par>
                        <p:par>
                          <p:cTn id="29" fill="hold">
                            <p:stCondLst>
                              <p:cond delay="2000"/>
                            </p:stCondLst>
                            <p:childTnLst>
                              <p:par>
                                <p:cTn id="30" presetID="9"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9"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par>
                          <p:cTn id="36" fill="hold">
                            <p:stCondLst>
                              <p:cond delay="2500"/>
                            </p:stCondLst>
                            <p:childTnLst>
                              <p:par>
                                <p:cTn id="37" presetID="9"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par>
                                <p:cTn id="40" presetID="9"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par>
                          <p:cTn id="43" fill="hold">
                            <p:stCondLst>
                              <p:cond delay="3000"/>
                            </p:stCondLst>
                            <p:childTnLst>
                              <p:par>
                                <p:cTn id="44" presetID="9"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dissolve">
                                      <p:cBhvr>
                                        <p:cTn id="49" dur="500"/>
                                        <p:tgtEl>
                                          <p:spTgt spid="34"/>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dissolve">
                                      <p:cBhvr>
                                        <p:cTn id="55" dur="500"/>
                                        <p:tgtEl>
                                          <p:spTgt spid="32"/>
                                        </p:tgtEl>
                                      </p:cBhvr>
                                    </p:animEffect>
                                  </p:childTnLst>
                                </p:cTn>
                              </p:par>
                            </p:childTnLst>
                          </p:cTn>
                        </p:par>
                        <p:par>
                          <p:cTn id="56" fill="hold">
                            <p:stCondLst>
                              <p:cond delay="3500"/>
                            </p:stCondLst>
                            <p:childTnLst>
                              <p:par>
                                <p:cTn id="57" presetID="9"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4000"/>
                            </p:stCondLst>
                            <p:childTnLst>
                              <p:par>
                                <p:cTn id="61" presetID="9"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4500"/>
                            </p:stCondLst>
                            <p:childTnLst>
                              <p:par>
                                <p:cTn id="65" presetID="9"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5000"/>
                            </p:stCondLst>
                            <p:childTnLst>
                              <p:par>
                                <p:cTn id="69" presetID="9" presetClass="entr" presetSubtype="0"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dissolve">
                                      <p:cBhvr>
                                        <p:cTn id="71" dur="500"/>
                                        <p:tgtEl>
                                          <p:spTgt spid="27"/>
                                        </p:tgtEl>
                                      </p:cBhvr>
                                    </p:animEffect>
                                  </p:childTnLst>
                                </p:cTn>
                              </p:par>
                            </p:childTnLst>
                          </p:cTn>
                        </p:par>
                        <p:par>
                          <p:cTn id="72" fill="hold">
                            <p:stCondLst>
                              <p:cond delay="5500"/>
                            </p:stCondLst>
                            <p:childTnLst>
                              <p:par>
                                <p:cTn id="73" presetID="9" presetClass="entr" presetSubtype="0"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childTnLst>
                          </p:cTn>
                        </p:par>
                        <p:par>
                          <p:cTn id="76" fill="hold">
                            <p:stCondLst>
                              <p:cond delay="6000"/>
                            </p:stCondLst>
                            <p:childTnLst>
                              <p:par>
                                <p:cTn id="77" presetID="9"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dissolve">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P spid="20" grpId="0" animBg="1"/>
      <p:bldP spid="22" grpId="0"/>
      <p:bldP spid="24" grpId="0"/>
      <p:bldP spid="25" grpId="0"/>
      <p:bldP spid="26" grpId="0"/>
      <p:bldP spid="27" grpId="0"/>
      <p:bldP spid="28" grpId="0"/>
      <p:bldP spid="30" grpId="0" animBg="1"/>
      <p:bldP spid="32"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0" y="0"/>
            <a:ext cx="9174019"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655052" y="136527"/>
            <a:ext cx="7888225" cy="70788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4000" dirty="0" smtClean="0">
                <a:solidFill>
                  <a:srgbClr val="2C395E"/>
                </a:solidFill>
                <a:effectLst>
                  <a:glow rad="101600">
                    <a:schemeClr val="bg1">
                      <a:alpha val="40000"/>
                    </a:schemeClr>
                  </a:glow>
                </a:effectLst>
                <a:latin typeface="Century Gothic"/>
                <a:cs typeface="Century Gothic"/>
              </a:rPr>
              <a:t>Effectively Using Communities</a:t>
            </a:r>
            <a:endParaRPr lang="en-US" sz="4000" dirty="0">
              <a:solidFill>
                <a:srgbClr val="2C395E"/>
              </a:solidFill>
              <a:effectLst>
                <a:glow rad="101600">
                  <a:schemeClr val="bg1">
                    <a:alpha val="40000"/>
                  </a:schemeClr>
                </a:glow>
              </a:effectLst>
              <a:latin typeface="Century Gothic"/>
              <a:cs typeface="Century Gothic"/>
            </a:endParaRPr>
          </a:p>
        </p:txBody>
      </p:sp>
      <p:grpSp>
        <p:nvGrpSpPr>
          <p:cNvPr id="23" name="Group 22"/>
          <p:cNvGrpSpPr/>
          <p:nvPr/>
        </p:nvGrpSpPr>
        <p:grpSpPr>
          <a:xfrm>
            <a:off x="4629141" y="5279927"/>
            <a:ext cx="1480117" cy="1195180"/>
            <a:chOff x="3154948" y="1949406"/>
            <a:chExt cx="2757778" cy="2694964"/>
          </a:xfrm>
        </p:grpSpPr>
        <p:pic>
          <p:nvPicPr>
            <p:cNvPr id="4" name="Picture 3"/>
            <p:cNvPicPr>
              <a:picLocks noChangeAspect="1"/>
            </p:cNvPicPr>
            <p:nvPr/>
          </p:nvPicPr>
          <p:blipFill rotWithShape="1">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6" name="Straight Connector 5"/>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20" name="Rounded Rectangle 19"/>
          <p:cNvSpPr/>
          <p:nvPr/>
        </p:nvSpPr>
        <p:spPr>
          <a:xfrm>
            <a:off x="1294081" y="2061805"/>
            <a:ext cx="2096753" cy="117304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lumMod val="50000"/>
                  </a:schemeClr>
                </a:solidFill>
                <a:latin typeface="Century Gothic"/>
                <a:cs typeface="Century Gothic"/>
              </a:rPr>
              <a:t>Create an Innovative New Solution</a:t>
            </a:r>
          </a:p>
        </p:txBody>
      </p:sp>
      <p:sp>
        <p:nvSpPr>
          <p:cNvPr id="33" name="Rounded Rectangle 32"/>
          <p:cNvSpPr/>
          <p:nvPr/>
        </p:nvSpPr>
        <p:spPr>
          <a:xfrm>
            <a:off x="168616" y="3329192"/>
            <a:ext cx="2096753" cy="132199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lumMod val="50000"/>
                  </a:schemeClr>
                </a:solidFill>
                <a:latin typeface="Century Gothic"/>
                <a:cs typeface="Century Gothic"/>
              </a:rPr>
              <a:t>Apply an Existing Technology </a:t>
            </a:r>
          </a:p>
          <a:p>
            <a:pPr algn="ctr"/>
            <a:endParaRPr lang="en-US" sz="1200" b="1" dirty="0" smtClean="0">
              <a:solidFill>
                <a:schemeClr val="accent1">
                  <a:lumMod val="50000"/>
                </a:schemeClr>
              </a:solidFill>
              <a:latin typeface="Century Gothic"/>
              <a:cs typeface="Century Gothic"/>
            </a:endParaRPr>
          </a:p>
          <a:p>
            <a:pPr algn="ctr"/>
            <a:r>
              <a:rPr lang="en-US" sz="1200" b="1" dirty="0" smtClean="0">
                <a:solidFill>
                  <a:schemeClr val="accent1">
                    <a:lumMod val="50000"/>
                  </a:schemeClr>
                </a:solidFill>
                <a:latin typeface="Century Gothic"/>
                <a:cs typeface="Century Gothic"/>
              </a:rPr>
              <a:t>(</a:t>
            </a:r>
            <a:r>
              <a:rPr lang="en-US" sz="1200" b="1" dirty="0">
                <a:solidFill>
                  <a:schemeClr val="accent1">
                    <a:lumMod val="50000"/>
                  </a:schemeClr>
                </a:solidFill>
                <a:latin typeface="Century Gothic"/>
                <a:cs typeface="Century Gothic"/>
              </a:rPr>
              <a:t>in an innovative way)</a:t>
            </a:r>
          </a:p>
        </p:txBody>
      </p:sp>
      <p:sp>
        <p:nvSpPr>
          <p:cNvPr id="34" name="Rounded Rectangle 33"/>
          <p:cNvSpPr/>
          <p:nvPr/>
        </p:nvSpPr>
        <p:spPr>
          <a:xfrm>
            <a:off x="4925935" y="2569067"/>
            <a:ext cx="1914169" cy="1739615"/>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50000"/>
                  </a:schemeClr>
                </a:solidFill>
                <a:latin typeface="Century Gothic"/>
                <a:cs typeface="Century Gothic"/>
              </a:rPr>
              <a:t>Access Best Possible Product or Service </a:t>
            </a:r>
          </a:p>
          <a:p>
            <a:pPr algn="ctr"/>
            <a:endParaRPr lang="en-US" sz="1200" b="1" dirty="0">
              <a:solidFill>
                <a:schemeClr val="accent1">
                  <a:lumMod val="50000"/>
                </a:schemeClr>
              </a:solidFill>
              <a:latin typeface="Century Gothic"/>
              <a:cs typeface="Century Gothic"/>
            </a:endParaRPr>
          </a:p>
          <a:p>
            <a:pPr algn="ctr"/>
            <a:r>
              <a:rPr lang="en-US" sz="1200" b="1" dirty="0" smtClean="0">
                <a:solidFill>
                  <a:schemeClr val="accent1">
                    <a:lumMod val="50000"/>
                  </a:schemeClr>
                </a:solidFill>
                <a:latin typeface="Century Gothic"/>
                <a:cs typeface="Century Gothic"/>
              </a:rPr>
              <a:t>(competition winner)</a:t>
            </a:r>
            <a:endParaRPr lang="en-US" sz="1200" b="1" dirty="0">
              <a:solidFill>
                <a:schemeClr val="accent1">
                  <a:lumMod val="50000"/>
                </a:schemeClr>
              </a:solidFill>
              <a:latin typeface="Century Gothic"/>
              <a:cs typeface="Century Gothic"/>
            </a:endParaRPr>
          </a:p>
        </p:txBody>
      </p:sp>
      <p:sp>
        <p:nvSpPr>
          <p:cNvPr id="35" name="Rounded Rectangle 34"/>
          <p:cNvSpPr/>
          <p:nvPr/>
        </p:nvSpPr>
        <p:spPr>
          <a:xfrm>
            <a:off x="2342458" y="3329192"/>
            <a:ext cx="2301557" cy="132199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lumMod val="50000"/>
                  </a:schemeClr>
                </a:solidFill>
                <a:latin typeface="Century Gothic"/>
                <a:cs typeface="Century Gothic"/>
              </a:rPr>
              <a:t>Find an </a:t>
            </a:r>
            <a:endParaRPr lang="en-US" dirty="0" smtClean="0">
              <a:solidFill>
                <a:schemeClr val="accent1">
                  <a:lumMod val="50000"/>
                </a:schemeClr>
              </a:solidFill>
              <a:latin typeface="Century Gothic"/>
              <a:cs typeface="Century Gothic"/>
            </a:endParaRPr>
          </a:p>
          <a:p>
            <a:pPr algn="ctr"/>
            <a:r>
              <a:rPr lang="en-US" dirty="0" smtClean="0">
                <a:solidFill>
                  <a:schemeClr val="accent1">
                    <a:lumMod val="50000"/>
                  </a:schemeClr>
                </a:solidFill>
                <a:latin typeface="Century Gothic"/>
                <a:cs typeface="Century Gothic"/>
              </a:rPr>
              <a:t>Existing </a:t>
            </a:r>
          </a:p>
          <a:p>
            <a:pPr algn="ctr"/>
            <a:r>
              <a:rPr lang="en-US" dirty="0" smtClean="0">
                <a:solidFill>
                  <a:schemeClr val="accent1">
                    <a:lumMod val="50000"/>
                  </a:schemeClr>
                </a:solidFill>
                <a:latin typeface="Century Gothic"/>
                <a:cs typeface="Century Gothic"/>
              </a:rPr>
              <a:t>Solution </a:t>
            </a:r>
            <a:endParaRPr lang="en-US" dirty="0">
              <a:solidFill>
                <a:schemeClr val="accent1">
                  <a:lumMod val="50000"/>
                </a:schemeClr>
              </a:solidFill>
              <a:latin typeface="Century Gothic"/>
              <a:cs typeface="Century Gothic"/>
            </a:endParaRPr>
          </a:p>
          <a:p>
            <a:pPr algn="ctr"/>
            <a:endParaRPr lang="en-US" sz="1200" b="1" dirty="0" smtClean="0">
              <a:solidFill>
                <a:schemeClr val="accent1">
                  <a:lumMod val="50000"/>
                </a:schemeClr>
              </a:solidFill>
              <a:latin typeface="Century Gothic"/>
              <a:cs typeface="Century Gothic"/>
            </a:endParaRPr>
          </a:p>
          <a:p>
            <a:pPr algn="ctr"/>
            <a:r>
              <a:rPr lang="en-US" sz="1200" b="1" dirty="0" smtClean="0">
                <a:solidFill>
                  <a:schemeClr val="accent1">
                    <a:lumMod val="50000"/>
                  </a:schemeClr>
                </a:solidFill>
                <a:latin typeface="Century Gothic"/>
                <a:cs typeface="Century Gothic"/>
              </a:rPr>
              <a:t>(</a:t>
            </a:r>
            <a:r>
              <a:rPr lang="en-US" sz="1200" b="1" dirty="0">
                <a:solidFill>
                  <a:schemeClr val="accent1">
                    <a:lumMod val="50000"/>
                  </a:schemeClr>
                </a:solidFill>
                <a:latin typeface="Century Gothic"/>
                <a:cs typeface="Century Gothic"/>
              </a:rPr>
              <a:t>you didn’t know existed)</a:t>
            </a:r>
            <a:endParaRPr lang="en-US" sz="2000" b="1" dirty="0">
              <a:solidFill>
                <a:schemeClr val="accent1">
                  <a:lumMod val="50000"/>
                </a:schemeClr>
              </a:solidFill>
              <a:latin typeface="Century Gothic"/>
              <a:cs typeface="Century Gothic"/>
            </a:endParaRPr>
          </a:p>
        </p:txBody>
      </p:sp>
      <p:sp>
        <p:nvSpPr>
          <p:cNvPr id="36" name="Rounded Rectangle 35"/>
          <p:cNvSpPr/>
          <p:nvPr/>
        </p:nvSpPr>
        <p:spPr>
          <a:xfrm>
            <a:off x="6964121" y="2569067"/>
            <a:ext cx="1860202" cy="1752471"/>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50000"/>
                  </a:schemeClr>
                </a:solidFill>
                <a:latin typeface="Century Gothic"/>
                <a:cs typeface="Century Gothic"/>
              </a:rPr>
              <a:t>Access Very Specific Expertise</a:t>
            </a:r>
            <a:endParaRPr lang="en-US" dirty="0">
              <a:solidFill>
                <a:schemeClr val="accent1">
                  <a:lumMod val="50000"/>
                </a:schemeClr>
              </a:solidFill>
              <a:latin typeface="Century Gothic"/>
              <a:cs typeface="Century Gothic"/>
            </a:endParaRPr>
          </a:p>
          <a:p>
            <a:pPr algn="ctr"/>
            <a:endParaRPr lang="en-US" sz="1400" b="1" dirty="0" smtClean="0">
              <a:solidFill>
                <a:schemeClr val="accent1">
                  <a:lumMod val="50000"/>
                </a:schemeClr>
              </a:solidFill>
              <a:latin typeface="Century Gothic"/>
              <a:cs typeface="Century Gothic"/>
            </a:endParaRPr>
          </a:p>
          <a:p>
            <a:pPr algn="ctr"/>
            <a:r>
              <a:rPr lang="en-US" sz="1400" b="1" dirty="0" smtClean="0">
                <a:solidFill>
                  <a:schemeClr val="accent1">
                    <a:lumMod val="50000"/>
                  </a:schemeClr>
                </a:solidFill>
                <a:latin typeface="Century Gothic"/>
                <a:cs typeface="Century Gothic"/>
              </a:rPr>
              <a:t>(</a:t>
            </a:r>
            <a:r>
              <a:rPr lang="en-US" sz="1200" b="1" dirty="0" smtClean="0">
                <a:solidFill>
                  <a:schemeClr val="accent1">
                    <a:lumMod val="50000"/>
                  </a:schemeClr>
                </a:solidFill>
                <a:latin typeface="Century Gothic"/>
                <a:cs typeface="Century Gothic"/>
              </a:rPr>
              <a:t>found through competition)</a:t>
            </a:r>
            <a:endParaRPr lang="en-US" sz="2000" b="1" dirty="0">
              <a:solidFill>
                <a:schemeClr val="accent1">
                  <a:lumMod val="50000"/>
                </a:schemeClr>
              </a:solidFill>
              <a:latin typeface="Century Gothic"/>
              <a:cs typeface="Century Gothic"/>
            </a:endParaRPr>
          </a:p>
        </p:txBody>
      </p:sp>
      <p:sp>
        <p:nvSpPr>
          <p:cNvPr id="12" name="Slide Number Placeholder 1"/>
          <p:cNvSpPr txBox="1">
            <a:spLocks/>
          </p:cNvSpPr>
          <p:nvPr/>
        </p:nvSpPr>
        <p:spPr>
          <a:xfrm>
            <a:off x="8787493" y="6356350"/>
            <a:ext cx="561975" cy="365125"/>
          </a:xfrm>
          <a:prstGeom prst="rect">
            <a:avLst/>
          </a:prstGeom>
        </p:spPr>
        <p:txBody>
          <a:bodyPr vert="horz" lIns="27432" tIns="45720" rIns="45720" bIns="45720" rtlCol="0" anchor="ctr"/>
          <a:lstStyle>
            <a:defPPr>
              <a:defRPr lang="en-US"/>
            </a:defPPr>
            <a:lvl1pPr marL="0" algn="l" defTabSz="457200" rtl="0" eaLnBrk="1" latinLnBrk="0" hangingPunct="1">
              <a:defRPr sz="1200" kern="1200">
                <a:solidFill>
                  <a:schemeClr val="tx1">
                    <a:lumMod val="65000"/>
                    <a:lumOff val="35000"/>
                  </a:schemeClr>
                </a:solidFill>
                <a:latin typeface="Century Gothic"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F3A20BB-4456-D74C-81DF-F68867D2AAC8}" type="slidenum">
              <a:rPr lang="en-US" smtClean="0">
                <a:latin typeface="Century Gothic"/>
                <a:cs typeface="Century Gothic"/>
              </a:rPr>
              <a:pPr/>
              <a:t>16</a:t>
            </a:fld>
            <a:endParaRPr lang="en-US">
              <a:latin typeface="Century Gothic"/>
              <a:cs typeface="Century Gothic"/>
            </a:endParaRPr>
          </a:p>
        </p:txBody>
      </p:sp>
      <p:sp>
        <p:nvSpPr>
          <p:cNvPr id="13" name="Rectangle 12"/>
          <p:cNvSpPr/>
          <p:nvPr/>
        </p:nvSpPr>
        <p:spPr>
          <a:xfrm>
            <a:off x="1137740" y="991327"/>
            <a:ext cx="2409436" cy="83099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400" b="1" dirty="0" smtClean="0">
                <a:solidFill>
                  <a:srgbClr val="2C395E"/>
                </a:solidFill>
                <a:effectLst>
                  <a:glow rad="101600">
                    <a:schemeClr val="bg1">
                      <a:alpha val="40000"/>
                    </a:schemeClr>
                  </a:glow>
                </a:effectLst>
                <a:latin typeface="Century Gothic"/>
                <a:cs typeface="Century Gothic"/>
              </a:rPr>
              <a:t>Solve a Problem</a:t>
            </a:r>
            <a:endParaRPr lang="en-US" sz="2400" b="1" dirty="0">
              <a:solidFill>
                <a:srgbClr val="2C395E"/>
              </a:solidFill>
              <a:effectLst>
                <a:glow rad="101600">
                  <a:schemeClr val="bg1">
                    <a:alpha val="40000"/>
                  </a:schemeClr>
                </a:glow>
              </a:effectLst>
              <a:latin typeface="Century Gothic"/>
              <a:cs typeface="Century Gothic"/>
            </a:endParaRPr>
          </a:p>
        </p:txBody>
      </p:sp>
      <p:sp>
        <p:nvSpPr>
          <p:cNvPr id="15" name="Rectangle 14"/>
          <p:cNvSpPr/>
          <p:nvPr/>
        </p:nvSpPr>
        <p:spPr>
          <a:xfrm>
            <a:off x="4490916" y="991327"/>
            <a:ext cx="2300665" cy="83099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r"/>
            <a:r>
              <a:rPr lang="en-US" sz="2400" b="1" dirty="0" smtClean="0">
                <a:solidFill>
                  <a:srgbClr val="2C395E"/>
                </a:solidFill>
                <a:effectLst>
                  <a:glow rad="101600">
                    <a:schemeClr val="bg1">
                      <a:alpha val="40000"/>
                    </a:schemeClr>
                  </a:glow>
                </a:effectLst>
                <a:latin typeface="Century Gothic"/>
                <a:cs typeface="Century Gothic"/>
              </a:rPr>
              <a:t>Develop a Product</a:t>
            </a:r>
            <a:endParaRPr lang="en-US" sz="2400" b="1" dirty="0">
              <a:solidFill>
                <a:srgbClr val="2C395E"/>
              </a:solidFill>
              <a:effectLst>
                <a:glow rad="101600">
                  <a:schemeClr val="bg1">
                    <a:alpha val="40000"/>
                  </a:schemeClr>
                </a:glow>
              </a:effectLst>
              <a:latin typeface="Century Gothic"/>
              <a:cs typeface="Century Gothic"/>
            </a:endParaRPr>
          </a:p>
        </p:txBody>
      </p:sp>
      <p:sp>
        <p:nvSpPr>
          <p:cNvPr id="17" name="Rectangle 16"/>
          <p:cNvSpPr/>
          <p:nvPr/>
        </p:nvSpPr>
        <p:spPr>
          <a:xfrm>
            <a:off x="7044436" y="991327"/>
            <a:ext cx="2129583" cy="83099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b="1" dirty="0" smtClean="0">
                <a:solidFill>
                  <a:srgbClr val="2C395E"/>
                </a:solidFill>
                <a:effectLst>
                  <a:glow rad="101600">
                    <a:schemeClr val="bg1">
                      <a:alpha val="40000"/>
                    </a:schemeClr>
                  </a:glow>
                </a:effectLst>
                <a:latin typeface="Century Gothic"/>
                <a:cs typeface="Century Gothic"/>
              </a:rPr>
              <a:t>Provide a Service</a:t>
            </a:r>
            <a:endParaRPr lang="en-US" sz="2400" b="1" dirty="0">
              <a:solidFill>
                <a:srgbClr val="2C395E"/>
              </a:solidFill>
              <a:effectLst>
                <a:glow rad="101600">
                  <a:schemeClr val="bg1">
                    <a:alpha val="40000"/>
                  </a:schemeClr>
                </a:glow>
              </a:effectLst>
              <a:latin typeface="Century Gothic"/>
              <a:cs typeface="Century Gothic"/>
            </a:endParaRPr>
          </a:p>
        </p:txBody>
      </p:sp>
      <p:sp>
        <p:nvSpPr>
          <p:cNvPr id="22" name="Rectangle 21"/>
          <p:cNvSpPr/>
          <p:nvPr/>
        </p:nvSpPr>
        <p:spPr>
          <a:xfrm>
            <a:off x="168616" y="6330767"/>
            <a:ext cx="4475398"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400" dirty="0" smtClean="0">
                <a:solidFill>
                  <a:srgbClr val="2C395E"/>
                </a:solidFill>
                <a:effectLst>
                  <a:glow rad="101600">
                    <a:schemeClr val="bg1">
                      <a:alpha val="40000"/>
                    </a:schemeClr>
                  </a:glow>
                </a:effectLst>
                <a:latin typeface="Century Gothic"/>
                <a:cs typeface="Century Gothic"/>
              </a:rPr>
              <a:t>Innovation from Diversity found via Challenges </a:t>
            </a:r>
          </a:p>
          <a:p>
            <a:pPr algn="ctr"/>
            <a:r>
              <a:rPr lang="en-US" sz="1400" dirty="0" smtClean="0">
                <a:solidFill>
                  <a:srgbClr val="2C395E"/>
                </a:solidFill>
                <a:effectLst>
                  <a:glow rad="101600">
                    <a:schemeClr val="bg1">
                      <a:alpha val="40000"/>
                    </a:schemeClr>
                  </a:glow>
                </a:effectLst>
                <a:latin typeface="Century Gothic"/>
                <a:cs typeface="Century Gothic"/>
              </a:rPr>
              <a:t>(Experience, Context/Perspective, Expertise)</a:t>
            </a:r>
            <a:endParaRPr lang="en-US" sz="1400" dirty="0">
              <a:solidFill>
                <a:srgbClr val="2C395E"/>
              </a:solidFill>
              <a:effectLst>
                <a:glow rad="101600">
                  <a:schemeClr val="bg1">
                    <a:alpha val="40000"/>
                  </a:schemeClr>
                </a:glow>
              </a:effectLst>
              <a:latin typeface="Century Gothic"/>
              <a:cs typeface="Century Gothic"/>
            </a:endParaRPr>
          </a:p>
        </p:txBody>
      </p:sp>
      <p:cxnSp>
        <p:nvCxnSpPr>
          <p:cNvPr id="7" name="Straight Connector 6"/>
          <p:cNvCxnSpPr/>
          <p:nvPr/>
        </p:nvCxnSpPr>
        <p:spPr>
          <a:xfrm>
            <a:off x="6920419" y="1242308"/>
            <a:ext cx="0" cy="432507"/>
          </a:xfrm>
          <a:prstGeom prst="line">
            <a:avLst/>
          </a:prstGeom>
          <a:ln w="3175" cmpd="sng"/>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6084516" y="5279927"/>
            <a:ext cx="1480117" cy="1195180"/>
            <a:chOff x="3154948" y="1949406"/>
            <a:chExt cx="2757778" cy="2694964"/>
          </a:xfrm>
        </p:grpSpPr>
        <p:pic>
          <p:nvPicPr>
            <p:cNvPr id="30" name="Picture 29"/>
            <p:cNvPicPr>
              <a:picLocks noChangeAspect="1"/>
            </p:cNvPicPr>
            <p:nvPr/>
          </p:nvPicPr>
          <p:blipFill rotWithShape="1">
            <a:blip r:embed="rId3"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31" name="Straight Connector 30"/>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7541528" y="5279927"/>
            <a:ext cx="1480117" cy="1195180"/>
            <a:chOff x="3154948" y="1949406"/>
            <a:chExt cx="2757778" cy="2694964"/>
          </a:xfrm>
        </p:grpSpPr>
        <p:pic>
          <p:nvPicPr>
            <p:cNvPr id="37" name="Picture 3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38" name="Straight Connector 37"/>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a:xfrm>
            <a:off x="4644014" y="4899482"/>
            <a:ext cx="4461237"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600" i="1" dirty="0" smtClean="0">
                <a:solidFill>
                  <a:srgbClr val="2C395E"/>
                </a:solidFill>
                <a:effectLst>
                  <a:glow rad="101600">
                    <a:schemeClr val="bg1">
                      <a:alpha val="40000"/>
                    </a:schemeClr>
                  </a:glow>
                </a:effectLst>
                <a:latin typeface="Century Gothic"/>
                <a:cs typeface="Century Gothic"/>
              </a:rPr>
              <a:t>Expert or Domain Focused Membership</a:t>
            </a:r>
            <a:endParaRPr lang="en-US" sz="1600" i="1" dirty="0">
              <a:solidFill>
                <a:srgbClr val="2C395E"/>
              </a:solidFill>
              <a:effectLst>
                <a:glow rad="101600">
                  <a:schemeClr val="bg1">
                    <a:alpha val="40000"/>
                  </a:schemeClr>
                </a:glow>
              </a:effectLst>
              <a:latin typeface="Century Gothic"/>
              <a:cs typeface="Century Gothic"/>
            </a:endParaRPr>
          </a:p>
        </p:txBody>
      </p:sp>
      <p:sp>
        <p:nvSpPr>
          <p:cNvPr id="16" name="Rectangle 15"/>
          <p:cNvSpPr/>
          <p:nvPr/>
        </p:nvSpPr>
        <p:spPr>
          <a:xfrm>
            <a:off x="484654" y="4899482"/>
            <a:ext cx="3600520"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600" i="1" dirty="0" smtClean="0">
                <a:solidFill>
                  <a:srgbClr val="2C395E"/>
                </a:solidFill>
                <a:effectLst>
                  <a:glow rad="101600">
                    <a:schemeClr val="bg1">
                      <a:alpha val="40000"/>
                    </a:schemeClr>
                  </a:glow>
                </a:effectLst>
                <a:latin typeface="Century Gothic"/>
                <a:cs typeface="Century Gothic"/>
              </a:rPr>
              <a:t>Diverse Membership</a:t>
            </a:r>
          </a:p>
        </p:txBody>
      </p:sp>
      <p:cxnSp>
        <p:nvCxnSpPr>
          <p:cNvPr id="42" name="Straight Connector 41"/>
          <p:cNvCxnSpPr/>
          <p:nvPr/>
        </p:nvCxnSpPr>
        <p:spPr>
          <a:xfrm flipH="1">
            <a:off x="5244176" y="1882704"/>
            <a:ext cx="3314307" cy="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770867" y="1882704"/>
            <a:ext cx="3314307" cy="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5244176" y="1974724"/>
            <a:ext cx="3314307"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799816" y="6334780"/>
            <a:ext cx="4305435"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400" dirty="0" smtClean="0">
                <a:solidFill>
                  <a:srgbClr val="2C395E"/>
                </a:solidFill>
                <a:effectLst>
                  <a:glow rad="101600">
                    <a:schemeClr val="bg1">
                      <a:alpha val="40000"/>
                    </a:schemeClr>
                  </a:glow>
                </a:effectLst>
                <a:latin typeface="Century Gothic"/>
                <a:cs typeface="Century Gothic"/>
              </a:rPr>
              <a:t>High Quality Products/Services</a:t>
            </a:r>
          </a:p>
          <a:p>
            <a:pPr algn="ctr"/>
            <a:r>
              <a:rPr lang="en-US" sz="1400" dirty="0" smtClean="0">
                <a:solidFill>
                  <a:srgbClr val="2C395E"/>
                </a:solidFill>
                <a:effectLst>
                  <a:glow rad="101600">
                    <a:schemeClr val="bg1">
                      <a:alpha val="40000"/>
                    </a:schemeClr>
                  </a:glow>
                </a:effectLst>
                <a:latin typeface="Century Gothic"/>
                <a:cs typeface="Century Gothic"/>
              </a:rPr>
              <a:t>(via Competition to get Best in Domain)</a:t>
            </a:r>
            <a:endParaRPr lang="en-US" sz="1400" dirty="0">
              <a:solidFill>
                <a:srgbClr val="2C395E"/>
              </a:solidFill>
              <a:effectLst>
                <a:glow rad="101600">
                  <a:schemeClr val="bg1">
                    <a:alpha val="40000"/>
                  </a:schemeClr>
                </a:glow>
              </a:effectLst>
              <a:latin typeface="Century Gothic"/>
              <a:cs typeface="Century Gothic"/>
            </a:endParaRPr>
          </a:p>
        </p:txBody>
      </p:sp>
      <p:grpSp>
        <p:nvGrpSpPr>
          <p:cNvPr id="49" name="Group 48"/>
          <p:cNvGrpSpPr/>
          <p:nvPr/>
        </p:nvGrpSpPr>
        <p:grpSpPr>
          <a:xfrm>
            <a:off x="1514015" y="5238036"/>
            <a:ext cx="1480117" cy="1195180"/>
            <a:chOff x="3154948" y="1949406"/>
            <a:chExt cx="2757778" cy="2694964"/>
          </a:xfrm>
        </p:grpSpPr>
        <p:pic>
          <p:nvPicPr>
            <p:cNvPr id="50" name="Picture 49"/>
            <p:cNvPicPr>
              <a:picLocks noChangeAspect="1"/>
            </p:cNvPicPr>
            <p:nvPr/>
          </p:nvPicPr>
          <p:blipFill rotWithShape="1">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l="34503" t="41640" r="35338" b="9968"/>
            <a:stretch/>
          </p:blipFill>
          <p:spPr>
            <a:xfrm>
              <a:off x="3154948" y="2045160"/>
              <a:ext cx="2757778" cy="2599210"/>
            </a:xfrm>
            <a:prstGeom prst="rect">
              <a:avLst/>
            </a:prstGeom>
          </p:spPr>
        </p:pic>
        <p:cxnSp>
          <p:nvCxnSpPr>
            <p:cNvPr id="51" name="Straight Connector 50"/>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rotWithShape="1">
          <a:blip r:embed="rId6" cstate="print">
            <a:clrChange>
              <a:clrFrom>
                <a:srgbClr val="F3E7DD"/>
              </a:clrFrom>
              <a:clrTo>
                <a:srgbClr val="F3E7DD">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2074660" y="5767031"/>
            <a:ext cx="389886" cy="501817"/>
          </a:xfrm>
          <a:prstGeom prst="rect">
            <a:avLst/>
          </a:prstGeom>
        </p:spPr>
      </p:pic>
      <p:pic>
        <p:nvPicPr>
          <p:cNvPr id="58" name="Picture 57"/>
          <p:cNvPicPr>
            <a:picLocks noChangeAspect="1"/>
          </p:cNvPicPr>
          <p:nvPr/>
        </p:nvPicPr>
        <p:blipFill rotWithShape="1">
          <a:blip r:embed="rId7"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559042" y="5404681"/>
            <a:ext cx="307251" cy="790824"/>
          </a:xfrm>
          <a:prstGeom prst="rect">
            <a:avLst/>
          </a:prstGeom>
        </p:spPr>
      </p:pic>
      <p:pic>
        <p:nvPicPr>
          <p:cNvPr id="59" name="Picture 58"/>
          <p:cNvPicPr>
            <a:picLocks noChangeAspect="1"/>
          </p:cNvPicPr>
          <p:nvPr/>
        </p:nvPicPr>
        <p:blipFill rotWithShape="1">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1970073" y="5280501"/>
            <a:ext cx="270858" cy="470011"/>
          </a:xfrm>
          <a:prstGeom prst="rect">
            <a:avLst/>
          </a:prstGeom>
        </p:spPr>
      </p:pic>
      <p:pic>
        <p:nvPicPr>
          <p:cNvPr id="60" name="Picture 59"/>
          <p:cNvPicPr>
            <a:picLocks noChangeAspect="1"/>
          </p:cNvPicPr>
          <p:nvPr/>
        </p:nvPicPr>
        <p:blipFill rotWithShape="1">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2302694" y="5318532"/>
            <a:ext cx="260208" cy="382877"/>
          </a:xfrm>
          <a:prstGeom prst="rect">
            <a:avLst/>
          </a:prstGeom>
        </p:spPr>
      </p:pic>
      <p:grpSp>
        <p:nvGrpSpPr>
          <p:cNvPr id="61" name="Group 60"/>
          <p:cNvGrpSpPr/>
          <p:nvPr/>
        </p:nvGrpSpPr>
        <p:grpSpPr>
          <a:xfrm>
            <a:off x="2948117" y="5238901"/>
            <a:ext cx="1480117" cy="1195180"/>
            <a:chOff x="3154948" y="1949406"/>
            <a:chExt cx="2757778" cy="2694964"/>
          </a:xfrm>
        </p:grpSpPr>
        <p:pic>
          <p:nvPicPr>
            <p:cNvPr id="62" name="Picture 61"/>
            <p:cNvPicPr>
              <a:picLocks noChangeAspect="1"/>
            </p:cNvPicPr>
            <p:nvPr/>
          </p:nvPicPr>
          <p:blipFill rotWithShape="1">
            <a:blip r:embed="rId3"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63" name="Straight Connector 62"/>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pic>
        <p:nvPicPr>
          <p:cNvPr id="64" name="Picture 63"/>
          <p:cNvPicPr>
            <a:picLocks noChangeAspect="1"/>
          </p:cNvPicPr>
          <p:nvPr/>
        </p:nvPicPr>
        <p:blipFill rotWithShape="1">
          <a:blip r:embed="rId6" cstate="print">
            <a:clrChange>
              <a:clrFrom>
                <a:srgbClr val="F3E7DD"/>
              </a:clrFrom>
              <a:clrTo>
                <a:srgbClr val="F3E7DD">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3508762" y="5767896"/>
            <a:ext cx="389886" cy="501817"/>
          </a:xfrm>
          <a:prstGeom prst="rect">
            <a:avLst/>
          </a:prstGeom>
        </p:spPr>
      </p:pic>
      <p:pic>
        <p:nvPicPr>
          <p:cNvPr id="65" name="Picture 64"/>
          <p:cNvPicPr>
            <a:picLocks noChangeAspect="1"/>
          </p:cNvPicPr>
          <p:nvPr/>
        </p:nvPicPr>
        <p:blipFill rotWithShape="1">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993144" y="5405546"/>
            <a:ext cx="307251" cy="790824"/>
          </a:xfrm>
          <a:prstGeom prst="rect">
            <a:avLst/>
          </a:prstGeom>
        </p:spPr>
      </p:pic>
      <p:pic>
        <p:nvPicPr>
          <p:cNvPr id="66" name="Picture 65"/>
          <p:cNvPicPr>
            <a:picLocks noChangeAspect="1"/>
          </p:cNvPicPr>
          <p:nvPr/>
        </p:nvPicPr>
        <p:blipFill rotWithShape="1">
          <a:blip r:embed="rId8"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404175" y="5281366"/>
            <a:ext cx="270858" cy="470011"/>
          </a:xfrm>
          <a:prstGeom prst="rect">
            <a:avLst/>
          </a:prstGeom>
        </p:spPr>
      </p:pic>
      <p:pic>
        <p:nvPicPr>
          <p:cNvPr id="67" name="Picture 66"/>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36796" y="5319397"/>
            <a:ext cx="260208" cy="382877"/>
          </a:xfrm>
          <a:prstGeom prst="rect">
            <a:avLst/>
          </a:prstGeom>
        </p:spPr>
      </p:pic>
      <p:grpSp>
        <p:nvGrpSpPr>
          <p:cNvPr id="68" name="Group 67"/>
          <p:cNvGrpSpPr/>
          <p:nvPr/>
        </p:nvGrpSpPr>
        <p:grpSpPr>
          <a:xfrm>
            <a:off x="104130" y="5233244"/>
            <a:ext cx="1480117" cy="1195180"/>
            <a:chOff x="3154948" y="1949406"/>
            <a:chExt cx="2757778" cy="2694964"/>
          </a:xfrm>
        </p:grpSpPr>
        <p:pic>
          <p:nvPicPr>
            <p:cNvPr id="69" name="Picture 68"/>
            <p:cNvPicPr>
              <a:picLocks noChangeAspect="1"/>
            </p:cNvPicPr>
            <p:nvPr/>
          </p:nvPicPr>
          <p:blipFill rotWithShape="1">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70" name="Straight Connector 69"/>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pic>
        <p:nvPicPr>
          <p:cNvPr id="71" name="Picture 70"/>
          <p:cNvPicPr>
            <a:picLocks noChangeAspect="1"/>
          </p:cNvPicPr>
          <p:nvPr/>
        </p:nvPicPr>
        <p:blipFill rotWithShape="1">
          <a:blip r:embed="rId6" cstate="print">
            <a:clrChange>
              <a:clrFrom>
                <a:srgbClr val="F3E7DD"/>
              </a:clrFrom>
              <a:clrTo>
                <a:srgbClr val="F3E7DD">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664775" y="5762239"/>
            <a:ext cx="389886" cy="501817"/>
          </a:xfrm>
          <a:prstGeom prst="rect">
            <a:avLst/>
          </a:prstGeom>
        </p:spPr>
      </p:pic>
      <p:pic>
        <p:nvPicPr>
          <p:cNvPr id="72" name="Picture 71"/>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49157" y="5399889"/>
            <a:ext cx="307251" cy="790824"/>
          </a:xfrm>
          <a:prstGeom prst="rect">
            <a:avLst/>
          </a:prstGeom>
        </p:spPr>
      </p:pic>
      <p:pic>
        <p:nvPicPr>
          <p:cNvPr id="73" name="Picture 72"/>
          <p:cNvPicPr>
            <a:picLocks noChangeAspect="1"/>
          </p:cNvPicPr>
          <p:nvPr/>
        </p:nvPicPr>
        <p:blipFill rotWithShape="1">
          <a:blip r:embed="rId8"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560188" y="5275709"/>
            <a:ext cx="270858" cy="470011"/>
          </a:xfrm>
          <a:prstGeom prst="rect">
            <a:avLst/>
          </a:prstGeom>
        </p:spPr>
      </p:pic>
      <p:pic>
        <p:nvPicPr>
          <p:cNvPr id="74" name="Picture 73"/>
          <p:cNvPicPr>
            <a:picLocks noChangeAspect="1"/>
          </p:cNvPicPr>
          <p:nvPr/>
        </p:nvPicPr>
        <p:blipFill rotWithShape="1">
          <a:blip r:embed="rId9"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92809" y="5313740"/>
            <a:ext cx="260208" cy="382877"/>
          </a:xfrm>
          <a:prstGeom prst="rect">
            <a:avLst/>
          </a:prstGeom>
        </p:spPr>
      </p:pic>
      <p:pic>
        <p:nvPicPr>
          <p:cNvPr id="75" name="Picture 74"/>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54661" y="5855972"/>
            <a:ext cx="216237" cy="269522"/>
          </a:xfrm>
          <a:prstGeom prst="rect">
            <a:avLst/>
          </a:prstGeom>
        </p:spPr>
      </p:pic>
      <p:pic>
        <p:nvPicPr>
          <p:cNvPr id="76" name="Picture 75"/>
          <p:cNvPicPr>
            <a:picLocks noChangeAspect="1"/>
          </p:cNvPicPr>
          <p:nvPr/>
        </p:nvPicPr>
        <p:blipFill rotWithShape="1">
          <a:blip r:embed="rId1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2450923" y="5873611"/>
            <a:ext cx="216237" cy="269522"/>
          </a:xfrm>
          <a:prstGeom prst="rect">
            <a:avLst/>
          </a:prstGeom>
        </p:spPr>
      </p:pic>
      <p:pic>
        <p:nvPicPr>
          <p:cNvPr id="77" name="Picture 76"/>
          <p:cNvPicPr>
            <a:picLocks noChangeAspect="1"/>
          </p:cNvPicPr>
          <p:nvPr/>
        </p:nvPicPr>
        <p:blipFill rotWithShape="1">
          <a:blip r:embed="rId10"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88885" y="5873611"/>
            <a:ext cx="216237" cy="269522"/>
          </a:xfrm>
          <a:prstGeom prst="rect">
            <a:avLst/>
          </a:prstGeom>
        </p:spPr>
      </p:pic>
      <p:cxnSp>
        <p:nvCxnSpPr>
          <p:cNvPr id="78" name="Straight Connector 77"/>
          <p:cNvCxnSpPr/>
          <p:nvPr/>
        </p:nvCxnSpPr>
        <p:spPr>
          <a:xfrm flipH="1">
            <a:off x="773446" y="1957717"/>
            <a:ext cx="3314307" cy="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744598" y="1085869"/>
            <a:ext cx="0" cy="1335620"/>
          </a:xfrm>
          <a:prstGeom prst="line">
            <a:avLst/>
          </a:prstGeom>
          <a:ln w="3175" cmpd="sng"/>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483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par>
                          <p:cTn id="24" fill="hold">
                            <p:stCondLst>
                              <p:cond delay="1500"/>
                            </p:stCondLst>
                            <p:childTnLst>
                              <p:par>
                                <p:cTn id="25" presetID="9"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dissolve">
                                      <p:cBhvr>
                                        <p:cTn id="27" dur="500"/>
                                        <p:tgtEl>
                                          <p:spTgt spid="35"/>
                                        </p:tgtEl>
                                      </p:cBhvr>
                                    </p:animEffect>
                                  </p:childTnLst>
                                </p:cTn>
                              </p:par>
                            </p:childTnLst>
                          </p:cTn>
                        </p:par>
                        <p:par>
                          <p:cTn id="28" fill="hold">
                            <p:stCondLst>
                              <p:cond delay="2000"/>
                            </p:stCondLst>
                            <p:childTnLst>
                              <p:par>
                                <p:cTn id="29" presetID="9"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2" presetClass="entr" presetSubtype="4"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ppt_x"/>
                                          </p:val>
                                        </p:tav>
                                        <p:tav tm="100000">
                                          <p:val>
                                            <p:strVal val="#ppt_x"/>
                                          </p:val>
                                        </p:tav>
                                      </p:tavLst>
                                    </p:anim>
                                    <p:anim calcmode="lin" valueType="num">
                                      <p:cBhvr additive="base">
                                        <p:cTn id="35" dur="500" fill="hold"/>
                                        <p:tgtEl>
                                          <p:spTgt spid="29"/>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ppt_x"/>
                                          </p:val>
                                        </p:tav>
                                        <p:tav tm="100000">
                                          <p:val>
                                            <p:strVal val="#ppt_x"/>
                                          </p:val>
                                        </p:tav>
                                      </p:tavLst>
                                    </p:anim>
                                    <p:anim calcmode="lin" valueType="num">
                                      <p:cBhvr additive="base">
                                        <p:cTn id="39" dur="500" fill="hold"/>
                                        <p:tgtEl>
                                          <p:spTgt spid="3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ppt_x"/>
                                          </p:val>
                                        </p:tav>
                                        <p:tav tm="100000">
                                          <p:val>
                                            <p:strVal val="#ppt_x"/>
                                          </p:val>
                                        </p:tav>
                                      </p:tavLst>
                                    </p:anim>
                                    <p:anim calcmode="lin" valueType="num">
                                      <p:cBhvr additive="base">
                                        <p:cTn id="43" dur="500" fill="hold"/>
                                        <p:tgtEl>
                                          <p:spTgt spid="49"/>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500" fill="hold"/>
                                        <p:tgtEl>
                                          <p:spTgt spid="61"/>
                                        </p:tgtEl>
                                        <p:attrNameLst>
                                          <p:attrName>ppt_x</p:attrName>
                                        </p:attrNameLst>
                                      </p:cBhvr>
                                      <p:tavLst>
                                        <p:tav tm="0">
                                          <p:val>
                                            <p:strVal val="#ppt_x"/>
                                          </p:val>
                                        </p:tav>
                                        <p:tav tm="100000">
                                          <p:val>
                                            <p:strVal val="#ppt_x"/>
                                          </p:val>
                                        </p:tav>
                                      </p:tavLst>
                                    </p:anim>
                                    <p:anim calcmode="lin" valueType="num">
                                      <p:cBhvr additive="base">
                                        <p:cTn id="47" dur="500" fill="hold"/>
                                        <p:tgtEl>
                                          <p:spTgt spid="61"/>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68"/>
                                        </p:tgtEl>
                                        <p:attrNameLst>
                                          <p:attrName>style.visibility</p:attrName>
                                        </p:attrNameLst>
                                      </p:cBhvr>
                                      <p:to>
                                        <p:strVal val="visible"/>
                                      </p:to>
                                    </p:set>
                                    <p:anim calcmode="lin" valueType="num">
                                      <p:cBhvr additive="base">
                                        <p:cTn id="50" dur="500" fill="hold"/>
                                        <p:tgtEl>
                                          <p:spTgt spid="68"/>
                                        </p:tgtEl>
                                        <p:attrNameLst>
                                          <p:attrName>ppt_x</p:attrName>
                                        </p:attrNameLst>
                                      </p:cBhvr>
                                      <p:tavLst>
                                        <p:tav tm="0">
                                          <p:val>
                                            <p:strVal val="#ppt_x"/>
                                          </p:val>
                                        </p:tav>
                                        <p:tav tm="100000">
                                          <p:val>
                                            <p:strVal val="#ppt_x"/>
                                          </p:val>
                                        </p:tav>
                                      </p:tavLst>
                                    </p:anim>
                                    <p:anim calcmode="lin" valueType="num">
                                      <p:cBhvr additive="base">
                                        <p:cTn id="5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33" grpId="0" animBg="1"/>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1"/>
            <a:ext cx="9175750" cy="1582950"/>
          </a:xfrm>
          <a:prstGeom prst="rect">
            <a:avLst/>
          </a:prstGeom>
          <a:noFill/>
          <a:ln w="9525">
            <a:noFill/>
            <a:miter lim="800000"/>
            <a:headEnd/>
            <a:tailEnd/>
          </a:ln>
        </p:spPr>
      </p:pic>
      <p:sp>
        <p:nvSpPr>
          <p:cNvPr id="16386" name="Title 1"/>
          <p:cNvSpPr>
            <a:spLocks noGrp="1"/>
          </p:cNvSpPr>
          <p:nvPr>
            <p:ph type="title" idx="4294967295"/>
          </p:nvPr>
        </p:nvSpPr>
        <p:spPr>
          <a:xfrm>
            <a:off x="202823" y="1272996"/>
            <a:ext cx="8229600" cy="957008"/>
          </a:xfrm>
        </p:spPr>
        <p:txBody>
          <a:bodyPr/>
          <a:lstStyle/>
          <a:p>
            <a:pPr eaLnBrk="1" hangingPunct="1"/>
            <a:r>
              <a:rPr lang="en-US" sz="4000" b="1" dirty="0" smtClean="0">
                <a:solidFill>
                  <a:srgbClr val="000000"/>
                </a:solidFill>
                <a:latin typeface="Century Gothic"/>
                <a:cs typeface="Century Gothic"/>
              </a:rPr>
              <a:t>Innovation &amp; Problem Solving</a:t>
            </a:r>
          </a:p>
        </p:txBody>
      </p:sp>
      <p:sp>
        <p:nvSpPr>
          <p:cNvPr id="16388" name="Text Box 11"/>
          <p:cNvSpPr txBox="1">
            <a:spLocks noChangeArrowheads="1"/>
          </p:cNvSpPr>
          <p:nvPr/>
        </p:nvSpPr>
        <p:spPr bwMode="auto">
          <a:xfrm>
            <a:off x="913637" y="2382103"/>
            <a:ext cx="6985000" cy="1200328"/>
          </a:xfrm>
          <a:prstGeom prst="rect">
            <a:avLst/>
          </a:prstGeom>
          <a:noFill/>
          <a:ln w="9525">
            <a:noFill/>
            <a:miter lim="800000"/>
            <a:headEnd/>
            <a:tailEnd/>
          </a:ln>
        </p:spPr>
        <p:txBody>
          <a:bodyPr>
            <a:spAutoFit/>
          </a:bodyPr>
          <a:lstStyle/>
          <a:p>
            <a:pPr algn="ctr">
              <a:spcBef>
                <a:spcPct val="50000"/>
              </a:spcBef>
            </a:pPr>
            <a:r>
              <a:rPr lang="en-US" sz="2400" dirty="0" smtClean="0">
                <a:solidFill>
                  <a:srgbClr val="000000"/>
                </a:solidFill>
                <a:latin typeface="Century Gothic"/>
                <a:cs typeface="Century Gothic"/>
              </a:rPr>
              <a:t>Using Challenges with Diverse Communities to develop unique and innovative approaches to unsolved problems</a:t>
            </a:r>
            <a:endParaRPr lang="en-US" sz="2400" dirty="0">
              <a:solidFill>
                <a:srgbClr val="000000"/>
              </a:solidFill>
              <a:latin typeface="Century Gothic"/>
              <a:cs typeface="Century Gothic"/>
            </a:endParaRPr>
          </a:p>
        </p:txBody>
      </p:sp>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80214" y="3798701"/>
            <a:ext cx="3481529" cy="2624944"/>
          </a:xfrm>
          <a:prstGeom prst="rect">
            <a:avLst/>
          </a:prstGeom>
          <a:solidFill>
            <a:schemeClr val="bg1"/>
          </a:solidFill>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5027" y="3798701"/>
            <a:ext cx="3872116" cy="2624944"/>
          </a:xfrm>
          <a:prstGeom prst="rect">
            <a:avLst/>
          </a:prstGeom>
        </p:spPr>
      </p:pic>
    </p:spTree>
    <p:extLst>
      <p:ext uri="{BB962C8B-B14F-4D97-AF65-F5344CB8AC3E}">
        <p14:creationId xmlns:p14="http://schemas.microsoft.com/office/powerpoint/2010/main" val="313641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2953" y="3519902"/>
            <a:ext cx="3309522" cy="186030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2963" y="5115504"/>
            <a:ext cx="2196359" cy="1636909"/>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10605" y="1525659"/>
            <a:ext cx="2236567" cy="2677781"/>
          </a:xfrm>
          <a:prstGeom prst="rect">
            <a:avLst/>
          </a:prstGeom>
        </p:spPr>
      </p:pic>
      <p:sp>
        <p:nvSpPr>
          <p:cNvPr id="2" name="Slide Number Placeholder 1"/>
          <p:cNvSpPr>
            <a:spLocks noGrp="1"/>
          </p:cNvSpPr>
          <p:nvPr>
            <p:ph type="sldNum" sz="quarter" idx="12"/>
          </p:nvPr>
        </p:nvSpPr>
        <p:spPr/>
        <p:txBody>
          <a:bodyPr/>
          <a:lstStyle/>
          <a:p>
            <a:fld id="{8F3A20BB-4456-D74C-81DF-F68867D2AAC8}" type="slidenum">
              <a:rPr lang="en-US" smtClean="0"/>
              <a:pPr/>
              <a:t>18</a:t>
            </a:fld>
            <a:endParaRPr lang="en-US"/>
          </a:p>
        </p:txBody>
      </p:sp>
      <p:sp>
        <p:nvSpPr>
          <p:cNvPr id="5" name="Rectangle 4"/>
          <p:cNvSpPr/>
          <p:nvPr/>
        </p:nvSpPr>
        <p:spPr>
          <a:xfrm>
            <a:off x="708780" y="398282"/>
            <a:ext cx="7733748" cy="584776"/>
          </a:xfrm>
          <a:prstGeom prst="rect">
            <a:avLst/>
          </a:prstGeom>
        </p:spPr>
        <p:txBody>
          <a:bodyPr wrap="square">
            <a:spAutoFit/>
          </a:bodyPr>
          <a:lstStyle/>
          <a:p>
            <a:pPr algn="ctr"/>
            <a:r>
              <a:rPr lang="en-US" sz="3200" dirty="0" smtClean="0">
                <a:latin typeface="Century Gothic"/>
                <a:cs typeface="Century Gothic"/>
              </a:rPr>
              <a:t>Diversity is the Key to Innovation </a:t>
            </a:r>
            <a:endParaRPr lang="en-US" sz="3200" dirty="0">
              <a:latin typeface="Century Gothic"/>
              <a:cs typeface="Century Gothic"/>
            </a:endParaRPr>
          </a:p>
        </p:txBody>
      </p:sp>
      <p:pic>
        <p:nvPicPr>
          <p:cNvPr id="8" name="Picture 7"/>
          <p:cNvPicPr>
            <a:picLocks noChangeAspect="1"/>
          </p:cNvPicPr>
          <p:nvPr/>
        </p:nvPicPr>
        <p:blipFill>
          <a:blip r:embed="rId6"/>
          <a:stretch>
            <a:fillRect/>
          </a:stretch>
        </p:blipFill>
        <p:spPr>
          <a:xfrm>
            <a:off x="1890074" y="4894249"/>
            <a:ext cx="2525028" cy="1675430"/>
          </a:xfrm>
          <a:prstGeom prst="rect">
            <a:avLst/>
          </a:prstGeom>
        </p:spPr>
      </p:pic>
      <p:pic>
        <p:nvPicPr>
          <p:cNvPr id="10" name="Picture 9"/>
          <p:cNvPicPr>
            <a:picLocks noChangeAspect="1"/>
          </p:cNvPicPr>
          <p:nvPr/>
        </p:nvPicPr>
        <p:blipFill>
          <a:blip r:embed="rId7"/>
          <a:stretch>
            <a:fillRect/>
          </a:stretch>
        </p:blipFill>
        <p:spPr>
          <a:xfrm>
            <a:off x="3963614" y="4153909"/>
            <a:ext cx="1981655" cy="2001472"/>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51026" y="1364153"/>
            <a:ext cx="2250578" cy="1697598"/>
          </a:xfrm>
          <a:prstGeom prst="rect">
            <a:avLst/>
          </a:prstGeom>
        </p:spPr>
      </p:pic>
      <p:pic>
        <p:nvPicPr>
          <p:cNvPr id="14" name="Picture 13"/>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368427" y="1253629"/>
            <a:ext cx="2709800" cy="1872230"/>
          </a:xfrm>
          <a:prstGeom prst="rect">
            <a:avLst/>
          </a:prstGeom>
        </p:spPr>
      </p:pic>
      <p:pic>
        <p:nvPicPr>
          <p:cNvPr id="9" name="Picture 8"/>
          <p:cNvPicPr>
            <a:picLocks noChangeAspect="1"/>
          </p:cNvPicPr>
          <p:nvPr/>
        </p:nvPicPr>
        <p:blipFill>
          <a:blip r:embed="rId10"/>
          <a:stretch>
            <a:fillRect/>
          </a:stretch>
        </p:blipFill>
        <p:spPr>
          <a:xfrm>
            <a:off x="5695395" y="3519902"/>
            <a:ext cx="2978433" cy="1860300"/>
          </a:xfrm>
          <a:prstGeom prst="rect">
            <a:avLst/>
          </a:prstGeom>
        </p:spPr>
      </p:pic>
      <p:pic>
        <p:nvPicPr>
          <p:cNvPr id="12" name="Picture 11"/>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87714" y="1364153"/>
            <a:ext cx="2768046" cy="2560443"/>
          </a:xfrm>
          <a:prstGeom prst="rect">
            <a:avLst/>
          </a:prstGeom>
        </p:spPr>
      </p:pic>
      <p:pic>
        <p:nvPicPr>
          <p:cNvPr id="11" name="Picture 10"/>
          <p:cNvPicPr>
            <a:picLocks noChangeAspect="1"/>
          </p:cNvPicPr>
          <p:nvPr/>
        </p:nvPicPr>
        <p:blipFill>
          <a:blip r:embed="rId12">
            <a:clrChange>
              <a:clrFrom>
                <a:srgbClr val="FFFFFF"/>
              </a:clrFrom>
              <a:clrTo>
                <a:srgbClr val="FFFFFF">
                  <a:alpha val="0"/>
                </a:srgbClr>
              </a:clrTo>
            </a:clrChange>
          </a:blip>
          <a:stretch>
            <a:fillRect/>
          </a:stretch>
        </p:blipFill>
        <p:spPr>
          <a:xfrm>
            <a:off x="5729305" y="4894249"/>
            <a:ext cx="2982782" cy="1974518"/>
          </a:xfrm>
          <a:prstGeom prst="rect">
            <a:avLst/>
          </a:prstGeom>
        </p:spPr>
      </p:pic>
      <p:sp>
        <p:nvSpPr>
          <p:cNvPr id="17" name="Rounded Rectangle 16"/>
          <p:cNvSpPr/>
          <p:nvPr/>
        </p:nvSpPr>
        <p:spPr>
          <a:xfrm>
            <a:off x="1653820" y="1608248"/>
            <a:ext cx="6246123" cy="4366868"/>
          </a:xfrm>
          <a:prstGeom prst="roundRect">
            <a:avLst/>
          </a:prstGeom>
          <a:solidFill>
            <a:schemeClr val="tx2">
              <a:alpha val="4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Century Gothic"/>
                <a:cs typeface="Century Gothic"/>
              </a:rPr>
              <a:t>One </a:t>
            </a:r>
            <a:r>
              <a:rPr lang="en-US" sz="2400" dirty="0" smtClean="0">
                <a:latin typeface="Century Gothic"/>
                <a:cs typeface="Century Gothic"/>
              </a:rPr>
              <a:t>MIT </a:t>
            </a:r>
            <a:r>
              <a:rPr lang="en-US" sz="2400" dirty="0">
                <a:latin typeface="Century Gothic"/>
                <a:cs typeface="Century Gothic"/>
              </a:rPr>
              <a:t>study into InnoCentive revealed that solvers were more successful when they had less experience in the relevant discipline</a:t>
            </a:r>
            <a:r>
              <a:rPr lang="en-US" sz="2400" dirty="0" smtClean="0">
                <a:latin typeface="Century Gothic"/>
                <a:cs typeface="Century Gothic"/>
              </a:rPr>
              <a:t>.</a:t>
            </a:r>
          </a:p>
          <a:p>
            <a:pPr algn="ctr"/>
            <a:endParaRPr lang="en-US" sz="2400" dirty="0">
              <a:latin typeface="Century Gothic"/>
              <a:cs typeface="Century Gothic"/>
            </a:endParaRPr>
          </a:p>
          <a:p>
            <a:pPr algn="ctr"/>
            <a:r>
              <a:rPr lang="en-US" sz="2400" dirty="0" smtClean="0">
                <a:latin typeface="Century Gothic"/>
                <a:cs typeface="Century Gothic"/>
              </a:rPr>
              <a:t>Some data suggests that as much as 70% of successful InnoCentive challenge solutions are solved by individuals outside of the challenge’s specific technical domain.</a:t>
            </a:r>
            <a:endParaRPr lang="en-US" sz="2400" dirty="0">
              <a:latin typeface="Century Gothic"/>
              <a:cs typeface="Century Gothic"/>
            </a:endParaRPr>
          </a:p>
        </p:txBody>
      </p:sp>
    </p:spTree>
    <p:extLst>
      <p:ext uri="{BB962C8B-B14F-4D97-AF65-F5344CB8AC3E}">
        <p14:creationId xmlns:p14="http://schemas.microsoft.com/office/powerpoint/2010/main" val="1221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F3A20BB-4456-D74C-81DF-F68867D2AAC8}" type="slidenum">
              <a:rPr lang="en-US" smtClean="0"/>
              <a:pPr/>
              <a:t>19</a:t>
            </a:fld>
            <a:endParaRPr lang="en-US"/>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6" name="Rectangle 5"/>
          <p:cNvSpPr/>
          <p:nvPr/>
        </p:nvSpPr>
        <p:spPr>
          <a:xfrm>
            <a:off x="4335739" y="5123139"/>
            <a:ext cx="2752601" cy="1015663"/>
          </a:xfrm>
          <a:prstGeom prst="rect">
            <a:avLst/>
          </a:prstGeom>
        </p:spPr>
        <p:txBody>
          <a:bodyPr wrap="none">
            <a:spAutoFit/>
          </a:bodyPr>
          <a:lstStyle/>
          <a:p>
            <a:r>
              <a:rPr lang="en-US" sz="2000" dirty="0">
                <a:solidFill>
                  <a:schemeClr val="bg1"/>
                </a:solidFill>
                <a:latin typeface="Century Gothic"/>
                <a:cs typeface="Century Gothic"/>
              </a:rPr>
              <a:t>$20,000 in </a:t>
            </a:r>
            <a:r>
              <a:rPr lang="en-US" sz="2000" dirty="0" smtClean="0">
                <a:solidFill>
                  <a:schemeClr val="bg1"/>
                </a:solidFill>
                <a:latin typeface="Century Gothic"/>
                <a:cs typeface="Century Gothic"/>
              </a:rPr>
              <a:t>prizes</a:t>
            </a:r>
          </a:p>
          <a:p>
            <a:r>
              <a:rPr lang="en-US" sz="2000" dirty="0" smtClean="0">
                <a:solidFill>
                  <a:schemeClr val="bg1"/>
                </a:solidFill>
                <a:latin typeface="Century Gothic"/>
                <a:cs typeface="Century Gothic"/>
              </a:rPr>
              <a:t>Over 2800 registrants</a:t>
            </a:r>
          </a:p>
          <a:p>
            <a:r>
              <a:rPr lang="en-US" sz="2000" dirty="0" smtClean="0">
                <a:solidFill>
                  <a:schemeClr val="bg1"/>
                </a:solidFill>
                <a:latin typeface="Century Gothic"/>
                <a:cs typeface="Century Gothic"/>
              </a:rPr>
              <a:t>219 Entries</a:t>
            </a:r>
            <a:endParaRPr lang="en-US" sz="2000" dirty="0">
              <a:solidFill>
                <a:schemeClr val="bg1"/>
              </a:solidFill>
              <a:latin typeface="Century Gothic"/>
              <a:cs typeface="Century Gothic"/>
            </a:endParaRPr>
          </a:p>
        </p:txBody>
      </p:sp>
      <p:sp>
        <p:nvSpPr>
          <p:cNvPr id="7" name="Rectangle 6"/>
          <p:cNvSpPr/>
          <p:nvPr/>
        </p:nvSpPr>
        <p:spPr>
          <a:xfrm>
            <a:off x="307819" y="6286485"/>
            <a:ext cx="6795287" cy="369332"/>
          </a:xfrm>
          <a:prstGeom prst="rect">
            <a:avLst/>
          </a:prstGeom>
          <a:solidFill>
            <a:schemeClr val="tx1"/>
          </a:solidFill>
        </p:spPr>
        <p:txBody>
          <a:bodyPr wrap="none">
            <a:spAutoFit/>
          </a:bodyPr>
          <a:lstStyle/>
          <a:p>
            <a:r>
              <a:rPr lang="en-US" dirty="0" smtClean="0">
                <a:solidFill>
                  <a:srgbClr val="FFFFFF"/>
                </a:solidFill>
                <a:latin typeface="Century Gothic"/>
                <a:cs typeface="Century Gothic"/>
              </a:rPr>
              <a:t>Winning Submission:  Barium </a:t>
            </a:r>
            <a:r>
              <a:rPr lang="en-US" dirty="0">
                <a:solidFill>
                  <a:srgbClr val="FFFFFF"/>
                </a:solidFill>
                <a:latin typeface="Century Gothic"/>
                <a:cs typeface="Century Gothic"/>
              </a:rPr>
              <a:t>tracers for atmospheric analysis </a:t>
            </a:r>
          </a:p>
        </p:txBody>
      </p:sp>
      <p:pic>
        <p:nvPicPr>
          <p:cNvPr id="2" name="Picture 1"/>
          <p:cNvPicPr>
            <a:picLocks noChangeAspect="1"/>
          </p:cNvPicPr>
          <p:nvPr/>
        </p:nvPicPr>
        <p:blipFill>
          <a:blip r:embed="rId4">
            <a:alphaModFix amt="51000"/>
          </a:blip>
          <a:stretch>
            <a:fillRect/>
          </a:stretch>
        </p:blipFill>
        <p:spPr>
          <a:xfrm>
            <a:off x="1457476" y="713619"/>
            <a:ext cx="5340047" cy="5340047"/>
          </a:xfrm>
          <a:prstGeom prst="rect">
            <a:avLst/>
          </a:prstGeom>
        </p:spPr>
      </p:pic>
      <p:sp>
        <p:nvSpPr>
          <p:cNvPr id="8" name="Sun 7"/>
          <p:cNvSpPr/>
          <p:nvPr/>
        </p:nvSpPr>
        <p:spPr>
          <a:xfrm>
            <a:off x="4268811" y="2878666"/>
            <a:ext cx="314476" cy="362857"/>
          </a:xfrm>
          <a:prstGeom prst="sun">
            <a:avLst/>
          </a:prstGeom>
          <a:solidFill>
            <a:srgbClr val="FF0000"/>
          </a:solidFill>
          <a:ln>
            <a:solidFill>
              <a:srgbClr val="ECAD1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ular Callout 9"/>
          <p:cNvSpPr/>
          <p:nvPr/>
        </p:nvSpPr>
        <p:spPr>
          <a:xfrm>
            <a:off x="4807637" y="853278"/>
            <a:ext cx="2128763" cy="1294191"/>
          </a:xfrm>
          <a:prstGeom prst="wedgeRectCallout">
            <a:avLst>
              <a:gd name="adj1" fmla="val -66978"/>
              <a:gd name="adj2" fmla="val 120162"/>
            </a:avLst>
          </a:prstGeom>
          <a:solidFill>
            <a:schemeClr val="accent1">
              <a:lumMod val="75000"/>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entury Gothic"/>
                <a:cs typeface="Century Gothic"/>
              </a:rPr>
              <a:t>Winner was </a:t>
            </a:r>
            <a:r>
              <a:rPr lang="en-US" dirty="0" smtClean="0">
                <a:latin typeface="Century Gothic"/>
                <a:cs typeface="Century Gothic"/>
              </a:rPr>
              <a:t>Ted Ground from </a:t>
            </a:r>
            <a:r>
              <a:rPr lang="en-US" dirty="0">
                <a:latin typeface="Century Gothic"/>
                <a:cs typeface="Century Gothic"/>
              </a:rPr>
              <a:t>Rising Star, Texas </a:t>
            </a:r>
          </a:p>
          <a:p>
            <a:pPr algn="ctr"/>
            <a:r>
              <a:rPr lang="en-US" dirty="0">
                <a:solidFill>
                  <a:srgbClr val="FDEADA"/>
                </a:solidFill>
                <a:latin typeface="Century Gothic"/>
                <a:cs typeface="Century Gothic"/>
              </a:rPr>
              <a:t>(population 799)</a:t>
            </a:r>
          </a:p>
        </p:txBody>
      </p:sp>
    </p:spTree>
    <p:extLst>
      <p:ext uri="{BB962C8B-B14F-4D97-AF65-F5344CB8AC3E}">
        <p14:creationId xmlns:p14="http://schemas.microsoft.com/office/powerpoint/2010/main" val="150558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9" presetClass="entr" presetSubtype="0" fill="hold" grpId="1"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5891480" y="2447514"/>
            <a:ext cx="2484116" cy="1984471"/>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8703" y="3351652"/>
            <a:ext cx="1710583" cy="1710583"/>
          </a:xfrm>
          <a:prstGeom prst="rect">
            <a:avLst/>
          </a:prstGeom>
        </p:spPr>
      </p:pic>
      <p:pic>
        <p:nvPicPr>
          <p:cNvPr id="17" name="Picture 16" descr="NASA_Logo_Smal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0554012">
            <a:off x="8255568" y="4371140"/>
            <a:ext cx="333915" cy="409518"/>
          </a:xfrm>
          <a:prstGeom prst="rect">
            <a:avLst/>
          </a:prstGeom>
        </p:spPr>
      </p:pic>
      <p:pic>
        <p:nvPicPr>
          <p:cNvPr id="19" name="Pictur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77950" y="5958464"/>
            <a:ext cx="790279" cy="788454"/>
          </a:xfrm>
          <a:prstGeom prst="rect">
            <a:avLst/>
          </a:prstGeom>
        </p:spPr>
      </p:pic>
      <p:sp>
        <p:nvSpPr>
          <p:cNvPr id="4" name="Title 3"/>
          <p:cNvSpPr>
            <a:spLocks noGrp="1"/>
          </p:cNvSpPr>
          <p:nvPr>
            <p:ph type="title"/>
          </p:nvPr>
        </p:nvSpPr>
        <p:spPr>
          <a:xfrm>
            <a:off x="839661" y="283427"/>
            <a:ext cx="6555442" cy="725213"/>
          </a:xfrm>
        </p:spPr>
        <p:txBody>
          <a:bodyPr>
            <a:normAutofit fontScale="90000"/>
          </a:bodyPr>
          <a:lstStyle/>
          <a:p>
            <a:pPr>
              <a:lnSpc>
                <a:spcPct val="100000"/>
              </a:lnSpc>
            </a:pPr>
            <a:r>
              <a:rPr lang="en-US" sz="3200" b="1" dirty="0" smtClean="0"/>
              <a:t>NASA’s Center of Excellence for Collaborative Innovation</a:t>
            </a:r>
            <a:endParaRPr lang="en-US" sz="3200" b="1" dirty="0"/>
          </a:p>
        </p:txBody>
      </p:sp>
      <p:sp>
        <p:nvSpPr>
          <p:cNvPr id="5" name="Content Placeholder 4"/>
          <p:cNvSpPr>
            <a:spLocks noGrp="1"/>
          </p:cNvSpPr>
          <p:nvPr>
            <p:ph idx="1"/>
          </p:nvPr>
        </p:nvSpPr>
        <p:spPr>
          <a:xfrm>
            <a:off x="229433" y="1008640"/>
            <a:ext cx="8475839" cy="1874542"/>
          </a:xfrm>
        </p:spPr>
        <p:txBody>
          <a:bodyPr>
            <a:normAutofit/>
          </a:bodyPr>
          <a:lstStyle/>
          <a:p>
            <a:r>
              <a:rPr lang="en-US" sz="1600" dirty="0" smtClean="0">
                <a:solidFill>
                  <a:schemeClr val="tx1"/>
                </a:solidFill>
                <a:latin typeface="+mn-lt"/>
              </a:rPr>
              <a:t>The </a:t>
            </a:r>
            <a:r>
              <a:rPr lang="en-US" sz="1600" b="1" dirty="0" smtClean="0">
                <a:solidFill>
                  <a:schemeClr val="tx1"/>
                </a:solidFill>
                <a:latin typeface="+mn-lt"/>
              </a:rPr>
              <a:t>Center of Excellence for Collaborative Innovation (</a:t>
            </a:r>
            <a:r>
              <a:rPr lang="en-US" sz="1600" b="1" dirty="0" err="1" smtClean="0">
                <a:solidFill>
                  <a:schemeClr val="tx1"/>
                </a:solidFill>
                <a:latin typeface="+mn-lt"/>
              </a:rPr>
              <a:t>CoECI</a:t>
            </a:r>
            <a:r>
              <a:rPr lang="en-US" sz="1600" b="1" dirty="0" smtClean="0">
                <a:solidFill>
                  <a:schemeClr val="tx1"/>
                </a:solidFill>
                <a:latin typeface="+mn-lt"/>
              </a:rPr>
              <a:t>) </a:t>
            </a:r>
            <a:r>
              <a:rPr lang="en-US" sz="1600" dirty="0" smtClean="0">
                <a:solidFill>
                  <a:schemeClr val="tx1"/>
                </a:solidFill>
                <a:latin typeface="+mn-lt"/>
              </a:rPr>
              <a:t>is working across NASA and other federal agencies to </a:t>
            </a:r>
            <a:r>
              <a:rPr lang="en-US" sz="1600" i="1" u="sng" dirty="0" smtClean="0">
                <a:solidFill>
                  <a:schemeClr val="tx1"/>
                </a:solidFill>
                <a:latin typeface="+mn-lt"/>
              </a:rPr>
              <a:t>infuse crowdsourcing methods as set of available tools</a:t>
            </a:r>
            <a:r>
              <a:rPr lang="en-US" sz="1600" dirty="0" smtClean="0">
                <a:solidFill>
                  <a:schemeClr val="tx1"/>
                </a:solidFill>
                <a:latin typeface="+mn-lt"/>
              </a:rPr>
              <a:t> for engineers and scientists on projects where applicable.</a:t>
            </a:r>
          </a:p>
          <a:p>
            <a:pPr lvl="1"/>
            <a:endParaRPr lang="en-US" sz="700" dirty="0">
              <a:solidFill>
                <a:schemeClr val="tx1"/>
              </a:solidFill>
            </a:endParaRPr>
          </a:p>
          <a:p>
            <a:r>
              <a:rPr lang="en-US" sz="1600" dirty="0" err="1" smtClean="0">
                <a:solidFill>
                  <a:schemeClr val="tx1"/>
                </a:solidFill>
                <a:latin typeface="+mn-lt"/>
              </a:rPr>
              <a:t>CoECI</a:t>
            </a:r>
            <a:r>
              <a:rPr lang="en-US" sz="1600" dirty="0" smtClean="0">
                <a:solidFill>
                  <a:schemeClr val="tx1"/>
                </a:solidFill>
                <a:latin typeface="+mn-lt"/>
              </a:rPr>
              <a:t> has the contracts in place with multiple vendors and works with both users and vendors (formulation, management, performance metrics).</a:t>
            </a:r>
            <a:endParaRPr lang="en-US" sz="1400" dirty="0" smtClean="0">
              <a:solidFill>
                <a:schemeClr val="tx1"/>
              </a:solidFill>
              <a:latin typeface="+mn-lt"/>
            </a:endParaRPr>
          </a:p>
          <a:p>
            <a:pPr lvl="1"/>
            <a:endParaRPr lang="en-US" sz="800" dirty="0" smtClean="0">
              <a:solidFill>
                <a:schemeClr val="tx1"/>
              </a:solidFill>
              <a:latin typeface="+mn-lt"/>
            </a:endParaRPr>
          </a:p>
        </p:txBody>
      </p:sp>
      <p:sp>
        <p:nvSpPr>
          <p:cNvPr id="2" name="Slide Number Placeholder 1"/>
          <p:cNvSpPr>
            <a:spLocks noGrp="1"/>
          </p:cNvSpPr>
          <p:nvPr>
            <p:ph type="sldNum" sz="quarter" idx="12"/>
          </p:nvPr>
        </p:nvSpPr>
        <p:spPr>
          <a:xfrm>
            <a:off x="206271" y="6461590"/>
            <a:ext cx="561975" cy="365125"/>
          </a:xfrm>
        </p:spPr>
        <p:txBody>
          <a:bodyPr/>
          <a:lstStyle/>
          <a:p>
            <a:fld id="{8F3A20BB-4456-D74C-81DF-F68867D2AAC8}" type="slidenum">
              <a:rPr lang="en-US" smtClean="0"/>
              <a:pPr/>
              <a:t>2</a:t>
            </a:fld>
            <a:endParaRPr lang="en-US"/>
          </a:p>
        </p:txBody>
      </p:sp>
      <p:pic>
        <p:nvPicPr>
          <p:cNvPr id="3" name="Picture 2" descr="Screen Shot 2013-10-23 at 10.17.55 AM.pn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59454" y="6151069"/>
            <a:ext cx="1486065" cy="310521"/>
          </a:xfrm>
          <a:prstGeom prst="rect">
            <a:avLst/>
          </a:prstGeom>
        </p:spPr>
      </p:pic>
      <p:pic>
        <p:nvPicPr>
          <p:cNvPr id="14" name="Picture 13" descr="Screen Shot 2014-09-15 at 5.29.19 PM.png"/>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74337" y="5150103"/>
            <a:ext cx="1166503" cy="207892"/>
          </a:xfrm>
          <a:prstGeom prst="rect">
            <a:avLst/>
          </a:prstGeom>
        </p:spPr>
      </p:pic>
      <p:pic>
        <p:nvPicPr>
          <p:cNvPr id="16" name="Picture 15"/>
          <p:cNvPicPr>
            <a:picLocks noChangeAspect="1"/>
          </p:cNvPicPr>
          <p:nvPr/>
        </p:nvPicPr>
        <p:blipFill rotWithShape="1">
          <a:blip r:embed="rId8" cstate="print">
            <a:clrChange>
              <a:clrFrom>
                <a:srgbClr val="FFFFFF"/>
              </a:clrFrom>
              <a:clrTo>
                <a:srgbClr val="FFFFFF">
                  <a:alpha val="0"/>
                </a:srgbClr>
              </a:clrTo>
            </a:clrChange>
            <a:alphaModFix amt="37000"/>
            <a:extLst>
              <a:ext uri="{28A0092B-C50C-407E-A947-70E740481C1C}">
                <a14:useLocalDpi xmlns:a14="http://schemas.microsoft.com/office/drawing/2010/main"/>
              </a:ext>
            </a:extLst>
          </a:blip>
          <a:srcRect/>
          <a:stretch/>
        </p:blipFill>
        <p:spPr>
          <a:xfrm>
            <a:off x="7939114" y="2725339"/>
            <a:ext cx="785794" cy="312229"/>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12333" y="4879074"/>
            <a:ext cx="867226" cy="275777"/>
          </a:xfrm>
          <a:prstGeom prst="rect">
            <a:avLst/>
          </a:prstGeom>
        </p:spPr>
      </p:pic>
      <p:pic>
        <p:nvPicPr>
          <p:cNvPr id="18" name="Picture 17" descr="screen-shot-2011-06-15-at-3-45-30-pm.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59615" y="5227589"/>
            <a:ext cx="707536" cy="115681"/>
          </a:xfrm>
          <a:prstGeom prst="rect">
            <a:avLst/>
          </a:prstGeom>
        </p:spPr>
      </p:pic>
      <p:sp>
        <p:nvSpPr>
          <p:cNvPr id="21" name="Content Placeholder 4"/>
          <p:cNvSpPr txBox="1">
            <a:spLocks/>
          </p:cNvSpPr>
          <p:nvPr/>
        </p:nvSpPr>
        <p:spPr>
          <a:xfrm>
            <a:off x="206272" y="2566582"/>
            <a:ext cx="5811276" cy="55314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NEW set of </a:t>
            </a:r>
            <a:r>
              <a:rPr lang="en-US" sz="1600" b="1" u="sng" dirty="0"/>
              <a:t>tools in the toolkit </a:t>
            </a:r>
            <a:r>
              <a:rPr lang="en-US" sz="1600" dirty="0"/>
              <a:t>for NASA challenge owners</a:t>
            </a:r>
          </a:p>
          <a:p>
            <a:pPr lvl="1"/>
            <a:r>
              <a:rPr lang="en-US" sz="1600" b="1" dirty="0" err="1">
                <a:solidFill>
                  <a:srgbClr val="2F5897"/>
                </a:solidFill>
              </a:rPr>
              <a:t>NASA@Work</a:t>
            </a:r>
            <a:r>
              <a:rPr lang="en-US" sz="1600" b="1" dirty="0">
                <a:solidFill>
                  <a:srgbClr val="2F5897"/>
                </a:solidFill>
              </a:rPr>
              <a:t> </a:t>
            </a:r>
            <a:r>
              <a:rPr lang="en-US" sz="1600" dirty="0">
                <a:solidFill>
                  <a:srgbClr val="2F5897"/>
                </a:solidFill>
              </a:rPr>
              <a:t>– NASA’s Internal Crowd Challenge Platform</a:t>
            </a:r>
          </a:p>
          <a:p>
            <a:pPr lvl="2"/>
            <a:r>
              <a:rPr lang="en-US" sz="1400" dirty="0">
                <a:solidFill>
                  <a:srgbClr val="2F5897"/>
                </a:solidFill>
              </a:rPr>
              <a:t>Innocentive Contract</a:t>
            </a:r>
          </a:p>
          <a:p>
            <a:pPr lvl="1"/>
            <a:r>
              <a:rPr lang="en-US" sz="1600" b="1" dirty="0">
                <a:solidFill>
                  <a:schemeClr val="tx2"/>
                </a:solidFill>
              </a:rPr>
              <a:t>Technology Scouting </a:t>
            </a:r>
          </a:p>
          <a:p>
            <a:pPr lvl="2"/>
            <a:r>
              <a:rPr lang="en-US" sz="1400" dirty="0" err="1">
                <a:solidFill>
                  <a:schemeClr val="tx2"/>
                </a:solidFill>
              </a:rPr>
              <a:t>Yet.com</a:t>
            </a:r>
            <a:r>
              <a:rPr lang="en-US" sz="1400" dirty="0">
                <a:solidFill>
                  <a:schemeClr val="tx2"/>
                </a:solidFill>
              </a:rPr>
              <a:t> Contract</a:t>
            </a:r>
          </a:p>
          <a:p>
            <a:pPr lvl="1"/>
            <a:r>
              <a:rPr lang="en-US" sz="1600" b="1" dirty="0" smtClean="0"/>
              <a:t>NASA </a:t>
            </a:r>
            <a:r>
              <a:rPr lang="en-US" sz="1600" b="1" dirty="0"/>
              <a:t>Tournament Lab (NTL)</a:t>
            </a:r>
          </a:p>
          <a:p>
            <a:pPr lvl="2"/>
            <a:r>
              <a:rPr lang="en-US" sz="1400" dirty="0"/>
              <a:t>NOIS Contract Vendors:  </a:t>
            </a:r>
            <a:r>
              <a:rPr lang="en-US" sz="1400" dirty="0" err="1" smtClean="0"/>
              <a:t>Appirio</a:t>
            </a:r>
            <a:r>
              <a:rPr lang="en-US" sz="1400" dirty="0" smtClean="0"/>
              <a:t>/TopCoder, Common Pool, </a:t>
            </a:r>
            <a:r>
              <a:rPr lang="en-US" sz="1400" dirty="0" err="1" smtClean="0"/>
              <a:t>HeroX</a:t>
            </a:r>
            <a:r>
              <a:rPr lang="en-US" sz="1400" dirty="0" smtClean="0"/>
              <a:t>, InnoCentive, </a:t>
            </a:r>
            <a:r>
              <a:rPr lang="en-US" sz="1400" dirty="0" err="1" smtClean="0"/>
              <a:t>Kaggle</a:t>
            </a:r>
            <a:r>
              <a:rPr lang="en-US" sz="1400" dirty="0" smtClean="0"/>
              <a:t>, Luminary Labs, </a:t>
            </a:r>
            <a:r>
              <a:rPr lang="en-US" sz="1400" dirty="0" err="1" smtClean="0"/>
              <a:t>NineSigma</a:t>
            </a:r>
            <a:r>
              <a:rPr lang="en-US" sz="1400" dirty="0" smtClean="0"/>
              <a:t>, </a:t>
            </a:r>
            <a:r>
              <a:rPr lang="en-US" sz="1400" dirty="0" err="1" smtClean="0"/>
              <a:t>OpenIDEO</a:t>
            </a:r>
            <a:r>
              <a:rPr lang="en-US" sz="1400" dirty="0" smtClean="0"/>
              <a:t>, </a:t>
            </a:r>
            <a:r>
              <a:rPr lang="en-US" sz="1400" dirty="0" err="1" smtClean="0"/>
              <a:t>Patexia</a:t>
            </a:r>
            <a:r>
              <a:rPr lang="en-US" sz="1400" dirty="0" smtClean="0"/>
              <a:t>, </a:t>
            </a:r>
            <a:r>
              <a:rPr lang="en-US" sz="1400" dirty="0" err="1" smtClean="0"/>
              <a:t>Tongal</a:t>
            </a:r>
            <a:endParaRPr lang="en-US" sz="1400" dirty="0"/>
          </a:p>
          <a:p>
            <a:pPr lvl="1"/>
            <a:r>
              <a:rPr lang="en-US" sz="1600" b="1" dirty="0" smtClean="0"/>
              <a:t>Small </a:t>
            </a:r>
            <a:r>
              <a:rPr lang="en-US" sz="1600" b="1" dirty="0"/>
              <a:t>purchase challenge vendors </a:t>
            </a:r>
          </a:p>
          <a:p>
            <a:pPr lvl="2"/>
            <a:r>
              <a:rPr lang="en-US" sz="1400" dirty="0" err="1"/>
              <a:t>GrabCAD</a:t>
            </a:r>
            <a:r>
              <a:rPr lang="en-US" sz="1400" dirty="0"/>
              <a:t>, Freelancer, etc. via Gov’t Purchase Card</a:t>
            </a:r>
            <a:r>
              <a:rPr lang="en-US" sz="1600" dirty="0" smtClean="0"/>
              <a:t> </a:t>
            </a:r>
            <a:endParaRPr lang="en-US" sz="1600" dirty="0"/>
          </a:p>
          <a:p>
            <a:pPr lvl="1"/>
            <a:endParaRPr lang="en-US" sz="700" b="1" dirty="0"/>
          </a:p>
          <a:p>
            <a:r>
              <a:rPr lang="en-US" sz="1600" b="1" dirty="0"/>
              <a:t>Other NASA Crowd-Based/Challenge Programs</a:t>
            </a:r>
          </a:p>
          <a:p>
            <a:pPr lvl="1"/>
            <a:r>
              <a:rPr lang="en-US" sz="1600" b="1" dirty="0"/>
              <a:t>NASA Centennial Challenges </a:t>
            </a:r>
            <a:r>
              <a:rPr lang="en-US" sz="1600" dirty="0"/>
              <a:t>– </a:t>
            </a:r>
            <a:r>
              <a:rPr lang="en-US" sz="1400" dirty="0"/>
              <a:t>Similar to X-Prize competitions </a:t>
            </a:r>
            <a:endParaRPr lang="en-US" sz="1600" dirty="0"/>
          </a:p>
          <a:p>
            <a:pPr lvl="1"/>
            <a:r>
              <a:rPr lang="en-US" sz="1600" b="1" dirty="0" err="1"/>
              <a:t>SpaceApps</a:t>
            </a:r>
            <a:r>
              <a:rPr lang="en-US" sz="1600" b="1" dirty="0"/>
              <a:t> &amp; Citizen Science </a:t>
            </a:r>
            <a:r>
              <a:rPr lang="en-US" sz="1600" b="1" dirty="0" smtClean="0"/>
              <a:t>Challenges</a:t>
            </a:r>
            <a:endParaRPr lang="en-US" sz="1600" b="1" dirty="0"/>
          </a:p>
        </p:txBody>
      </p:sp>
      <p:pic>
        <p:nvPicPr>
          <p:cNvPr id="22" name="Picture 21" descr="innocentive-website-logo.png"/>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395103" y="3217829"/>
            <a:ext cx="980492" cy="367684"/>
          </a:xfrm>
          <a:prstGeom prst="rect">
            <a:avLst/>
          </a:prstGeom>
        </p:spPr>
      </p:pic>
      <p:pic>
        <p:nvPicPr>
          <p:cNvPr id="23" name="Picture 22" descr="cb_64dc6db92f768f60442d7e1663ddafac.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930109" y="3898623"/>
            <a:ext cx="431902" cy="431902"/>
          </a:xfrm>
          <a:prstGeom prst="rect">
            <a:avLst/>
          </a:prstGeom>
        </p:spPr>
      </p:pic>
      <p:pic>
        <p:nvPicPr>
          <p:cNvPr id="24" name="Picture 23" descr="imgres.jpg"/>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58004" y="3800940"/>
            <a:ext cx="672105" cy="480075"/>
          </a:xfrm>
          <a:prstGeom prst="rect">
            <a:avLst/>
          </a:prstGeom>
        </p:spPr>
      </p:pic>
      <p:pic>
        <p:nvPicPr>
          <p:cNvPr id="25" name="Picture 24" descr="images.jpg"/>
          <p:cNvPicPr>
            <a:picLocks noChangeAspect="1"/>
          </p:cNvPicPr>
          <p:nvPr/>
        </p:nvPicPr>
        <p:blipFill>
          <a:blip r:embed="rId14" cstate="print">
            <a:clrChange>
              <a:clrFrom>
                <a:srgbClr val="F9FBFB"/>
              </a:clrFrom>
              <a:clrTo>
                <a:srgbClr val="F9FBFB">
                  <a:alpha val="0"/>
                </a:srgbClr>
              </a:clrTo>
            </a:clrChange>
            <a:extLst>
              <a:ext uri="{28A0092B-C50C-407E-A947-70E740481C1C}">
                <a14:useLocalDpi xmlns:a14="http://schemas.microsoft.com/office/drawing/2010/main"/>
              </a:ext>
            </a:extLst>
          </a:blip>
          <a:stretch>
            <a:fillRect/>
          </a:stretch>
        </p:blipFill>
        <p:spPr>
          <a:xfrm>
            <a:off x="6579439" y="2672655"/>
            <a:ext cx="1007828" cy="296421"/>
          </a:xfrm>
          <a:prstGeom prst="rect">
            <a:avLst/>
          </a:prstGeom>
        </p:spPr>
      </p:pic>
      <p:pic>
        <p:nvPicPr>
          <p:cNvPr id="26" name="Picture 25" descr="Appirio_logo.gif"/>
          <p:cNvPicPr>
            <a:picLocks noChangeAspect="1"/>
          </p:cNvPicPr>
          <p:nvPr/>
        </p:nvPicPr>
        <p:blipFill>
          <a:blip r:embed="rId15"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582006" y="2702177"/>
            <a:ext cx="458363" cy="352740"/>
          </a:xfrm>
          <a:prstGeom prst="rect">
            <a:avLst/>
          </a:prstGeom>
        </p:spPr>
      </p:pic>
      <p:pic>
        <p:nvPicPr>
          <p:cNvPr id="27" name="Picture 26" descr="entity_5_10_projectImage_bqSanoXJ_1315960280420_450x208.png"/>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11237" y="2949657"/>
            <a:ext cx="850615" cy="393173"/>
          </a:xfrm>
          <a:prstGeom prst="rect">
            <a:avLst/>
          </a:prstGeom>
        </p:spPr>
      </p:pic>
      <p:pic>
        <p:nvPicPr>
          <p:cNvPr id="28" name="Picture 27" descr="kaggle-logo-transparent-300.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172142" y="3507060"/>
            <a:ext cx="625036" cy="284108"/>
          </a:xfrm>
          <a:prstGeom prst="rect">
            <a:avLst/>
          </a:prstGeom>
        </p:spPr>
      </p:pic>
      <p:pic>
        <p:nvPicPr>
          <p:cNvPr id="29" name="Picture 28" descr="commonpool_logo.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891479" y="3248437"/>
            <a:ext cx="992452" cy="206430"/>
          </a:xfrm>
          <a:prstGeom prst="rect">
            <a:avLst/>
          </a:prstGeom>
        </p:spPr>
      </p:pic>
      <p:pic>
        <p:nvPicPr>
          <p:cNvPr id="30" name="Picture 29" descr="large_HeroX_Logo_-_big.png"/>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17547" y="2751799"/>
            <a:ext cx="541907" cy="216763"/>
          </a:xfrm>
          <a:prstGeom prst="rect">
            <a:avLst/>
          </a:prstGeom>
        </p:spPr>
      </p:pic>
      <p:pic>
        <p:nvPicPr>
          <p:cNvPr id="31" name="Picture 30" descr="6dbcd758-ed87-49a5-ad9e-fa6bf0ea98bd.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96476" y="3069062"/>
            <a:ext cx="966245" cy="144937"/>
          </a:xfrm>
          <a:prstGeom prst="rect">
            <a:avLst/>
          </a:prstGeom>
        </p:spPr>
      </p:pic>
      <p:pic>
        <p:nvPicPr>
          <p:cNvPr id="32" name="Picture 31" descr="freelancer-logo.jp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8207031" y="5409323"/>
            <a:ext cx="860730" cy="284750"/>
          </a:xfrm>
          <a:prstGeom prst="rect">
            <a:avLst/>
          </a:prstGeom>
        </p:spPr>
      </p:pic>
      <p:pic>
        <p:nvPicPr>
          <p:cNvPr id="33" name="Picture 32" descr="NTL Patch"/>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539604" y="3169319"/>
            <a:ext cx="1157257" cy="648309"/>
          </a:xfrm>
          <a:prstGeom prst="rect">
            <a:avLst/>
          </a:prstGeom>
          <a:noFill/>
          <a:ln w="9525">
            <a:noFill/>
            <a:miter lim="800000"/>
            <a:headEnd/>
            <a:tailEnd/>
          </a:ln>
        </p:spPr>
      </p:pic>
      <p:pic>
        <p:nvPicPr>
          <p:cNvPr id="35" name="Picture 34"/>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749160" y="4615986"/>
            <a:ext cx="419821" cy="410573"/>
          </a:xfrm>
          <a:prstGeom prst="rect">
            <a:avLst/>
          </a:prstGeom>
        </p:spPr>
      </p:pic>
    </p:spTree>
    <p:extLst>
      <p:ext uri="{BB962C8B-B14F-4D97-AF65-F5344CB8AC3E}">
        <p14:creationId xmlns:p14="http://schemas.microsoft.com/office/powerpoint/2010/main" val="29317011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par>
                                <p:cTn id="19" presetID="9"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par>
                                <p:cTn id="25" presetID="9"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par>
                                <p:cTn id="28" presetID="9"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dissolve">
                                      <p:cBhvr>
                                        <p:cTn id="30" dur="500"/>
                                        <p:tgtEl>
                                          <p:spTgt spid="31"/>
                                        </p:tgtEl>
                                      </p:cBhvr>
                                    </p:animEffect>
                                  </p:childTnLst>
                                </p:cTn>
                              </p:par>
                              <p:par>
                                <p:cTn id="31" presetID="9"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par>
                                <p:cTn id="34" presetID="9"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dissolve">
                                      <p:cBhvr>
                                        <p:cTn id="36" dur="500"/>
                                        <p:tgtEl>
                                          <p:spTgt spid="27"/>
                                        </p:tgtEl>
                                      </p:cBhvr>
                                    </p:animEffect>
                                  </p:childTnLst>
                                </p:cTn>
                              </p:par>
                              <p:par>
                                <p:cTn id="37" presetID="9"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par>
                                <p:cTn id="40" presetID="9"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8F3A20BB-4456-D74C-81DF-F68867D2AAC8}" type="slidenum">
              <a:rPr lang="en-US" smtClean="0"/>
              <a:pPr/>
              <a:t>20</a:t>
            </a:fld>
            <a:endParaRPr lang="en-US"/>
          </a:p>
        </p:txBody>
      </p:sp>
    </p:spTree>
    <p:extLst>
      <p:ext uri="{BB962C8B-B14F-4D97-AF65-F5344CB8AC3E}">
        <p14:creationId xmlns:p14="http://schemas.microsoft.com/office/powerpoint/2010/main" val="375673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2" cstate="print">
            <a:lum bright="-16000"/>
            <a:extLst>
              <a:ext uri="{28A0092B-C50C-407E-A947-70E740481C1C}">
                <a14:useLocalDpi xmlns:a14="http://schemas.microsoft.com/office/drawing/2010/main"/>
              </a:ext>
            </a:extLst>
          </a:blip>
          <a:srcRect/>
          <a:stretch/>
        </p:blipFill>
        <p:spPr bwMode="auto">
          <a:xfrm>
            <a:off x="0" y="0"/>
            <a:ext cx="9175750" cy="1560549"/>
          </a:xfrm>
          <a:prstGeom prst="rect">
            <a:avLst/>
          </a:prstGeom>
          <a:noFill/>
          <a:ln w="9525">
            <a:noFill/>
            <a:miter lim="800000"/>
            <a:headEnd/>
            <a:tailEnd/>
          </a:ln>
        </p:spPr>
      </p:pic>
      <p:pic>
        <p:nvPicPr>
          <p:cNvPr id="16387" name="Picture 10" descr="SNAGHTML13956d8"/>
          <p:cNvPicPr>
            <a:picLocks noChangeAspect="1" noChangeArrowheads="1"/>
          </p:cNvPicPr>
          <p:nvPr/>
        </p:nvPicPr>
        <p:blipFill>
          <a:blip r:embed="rId3">
            <a:lum bright="70000" contrast="-70000"/>
          </a:blip>
          <a:srcRect/>
          <a:stretch>
            <a:fillRect/>
          </a:stretch>
        </p:blipFill>
        <p:spPr bwMode="auto">
          <a:xfrm>
            <a:off x="5063217" y="3174041"/>
            <a:ext cx="3891578" cy="3683959"/>
          </a:xfrm>
          <a:prstGeom prst="rect">
            <a:avLst/>
          </a:prstGeom>
          <a:noFill/>
          <a:ln w="9525">
            <a:noFill/>
            <a:miter lim="800000"/>
            <a:headEnd/>
            <a:tailEnd/>
          </a:ln>
        </p:spPr>
      </p:pic>
      <p:pic>
        <p:nvPicPr>
          <p:cNvPr id="16389" name="Picture 14" descr="SNAGHTML13f56da"/>
          <p:cNvPicPr>
            <a:picLocks noChangeAspect="1" noChangeArrowheads="1"/>
          </p:cNvPicPr>
          <p:nvPr/>
        </p:nvPicPr>
        <p:blipFill>
          <a:blip r:embed="rId4">
            <a:lum bright="70000" contrast="-70000"/>
          </a:blip>
          <a:srcRect/>
          <a:stretch>
            <a:fillRect/>
          </a:stretch>
        </p:blipFill>
        <p:spPr bwMode="auto">
          <a:xfrm rot="1063797">
            <a:off x="-306026" y="3075699"/>
            <a:ext cx="5145058" cy="3782091"/>
          </a:xfrm>
          <a:prstGeom prst="rect">
            <a:avLst/>
          </a:prstGeom>
          <a:noFill/>
          <a:ln w="9525">
            <a:noFill/>
            <a:miter lim="800000"/>
            <a:headEnd/>
            <a:tailEnd/>
          </a:ln>
        </p:spPr>
      </p:pic>
      <p:sp>
        <p:nvSpPr>
          <p:cNvPr id="16386" name="Title 1"/>
          <p:cNvSpPr>
            <a:spLocks noGrp="1"/>
          </p:cNvSpPr>
          <p:nvPr>
            <p:ph type="title" idx="4294967295"/>
          </p:nvPr>
        </p:nvSpPr>
        <p:spPr>
          <a:xfrm>
            <a:off x="371129" y="1751500"/>
            <a:ext cx="8229600" cy="957008"/>
          </a:xfrm>
        </p:spPr>
        <p:txBody>
          <a:bodyPr/>
          <a:lstStyle/>
          <a:p>
            <a:pPr eaLnBrk="1" hangingPunct="1"/>
            <a:r>
              <a:rPr lang="en-US" sz="4000" b="1" dirty="0" smtClean="0">
                <a:solidFill>
                  <a:srgbClr val="000000"/>
                </a:solidFill>
                <a:latin typeface="Century Gothic"/>
                <a:cs typeface="Century Gothic"/>
              </a:rPr>
              <a:t>Algorithm Competitions</a:t>
            </a:r>
          </a:p>
        </p:txBody>
      </p:sp>
      <p:sp>
        <p:nvSpPr>
          <p:cNvPr id="16388" name="Text Box 11"/>
          <p:cNvSpPr txBox="1">
            <a:spLocks noChangeArrowheads="1"/>
          </p:cNvSpPr>
          <p:nvPr/>
        </p:nvSpPr>
        <p:spPr bwMode="auto">
          <a:xfrm>
            <a:off x="1020741" y="3055281"/>
            <a:ext cx="6985000" cy="830997"/>
          </a:xfrm>
          <a:prstGeom prst="rect">
            <a:avLst/>
          </a:prstGeom>
          <a:noFill/>
          <a:ln w="9525">
            <a:noFill/>
            <a:miter lim="800000"/>
            <a:headEnd/>
            <a:tailEnd/>
          </a:ln>
        </p:spPr>
        <p:txBody>
          <a:bodyPr>
            <a:spAutoFit/>
          </a:bodyPr>
          <a:lstStyle/>
          <a:p>
            <a:pPr algn="ctr">
              <a:spcBef>
                <a:spcPct val="50000"/>
              </a:spcBef>
            </a:pPr>
            <a:r>
              <a:rPr lang="en-US" sz="2400" dirty="0">
                <a:solidFill>
                  <a:srgbClr val="000000"/>
                </a:solidFill>
                <a:latin typeface="Century Gothic"/>
                <a:cs typeface="Century Gothic"/>
              </a:rPr>
              <a:t>Leverage Competition to Optimize Complex</a:t>
            </a:r>
            <a:r>
              <a:rPr lang="en-US" sz="2400" dirty="0" smtClean="0">
                <a:solidFill>
                  <a:srgbClr val="000000"/>
                </a:solidFill>
                <a:latin typeface="Century Gothic"/>
                <a:cs typeface="Century Gothic"/>
              </a:rPr>
              <a:t>  Algorithmic </a:t>
            </a:r>
            <a:r>
              <a:rPr lang="en-US" sz="2400" dirty="0">
                <a:solidFill>
                  <a:srgbClr val="000000"/>
                </a:solidFill>
                <a:latin typeface="Century Gothic"/>
                <a:cs typeface="Century Gothic"/>
              </a:rPr>
              <a:t>Problems</a:t>
            </a:r>
          </a:p>
        </p:txBody>
      </p:sp>
    </p:spTree>
    <p:extLst>
      <p:ext uri="{BB962C8B-B14F-4D97-AF65-F5344CB8AC3E}">
        <p14:creationId xmlns:p14="http://schemas.microsoft.com/office/powerpoint/2010/main" val="14077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2"/>
          </p:nvPr>
        </p:nvSpPr>
        <p:spPr/>
        <p:txBody>
          <a:bodyPr/>
          <a:lstStyle/>
          <a:p>
            <a:r>
              <a:rPr lang="en-PH" dirty="0" smtClean="0"/>
              <a:t>122</a:t>
            </a:r>
            <a:endParaRPr lang="en-PH" dirty="0"/>
          </a:p>
        </p:txBody>
      </p:sp>
      <p:sp>
        <p:nvSpPr>
          <p:cNvPr id="4" name="Text Placeholder 3"/>
          <p:cNvSpPr>
            <a:spLocks noGrp="1"/>
          </p:cNvSpPr>
          <p:nvPr>
            <p:ph type="body" sz="quarter" idx="13"/>
          </p:nvPr>
        </p:nvSpPr>
        <p:spPr/>
        <p:txBody>
          <a:bodyPr/>
          <a:lstStyle/>
          <a:p>
            <a:r>
              <a:rPr lang="en-PH" dirty="0" smtClean="0"/>
              <a:t>654</a:t>
            </a:r>
            <a:endParaRPr lang="en-PH" dirty="0"/>
          </a:p>
        </p:txBody>
      </p:sp>
      <p:sp>
        <p:nvSpPr>
          <p:cNvPr id="5" name="Text Placeholder 4"/>
          <p:cNvSpPr>
            <a:spLocks noGrp="1"/>
          </p:cNvSpPr>
          <p:nvPr>
            <p:ph type="body" sz="quarter" idx="14"/>
          </p:nvPr>
        </p:nvSpPr>
        <p:spPr/>
        <p:txBody>
          <a:bodyPr/>
          <a:lstStyle/>
          <a:p>
            <a:r>
              <a:rPr lang="en-PH" dirty="0" smtClean="0"/>
              <a:t>89</a:t>
            </a:r>
            <a:endParaRPr lang="en-PH" dirty="0"/>
          </a:p>
        </p:txBody>
      </p:sp>
      <p:sp>
        <p:nvSpPr>
          <p:cNvPr id="6" name="Text Placeholder 5"/>
          <p:cNvSpPr>
            <a:spLocks noGrp="1"/>
          </p:cNvSpPr>
          <p:nvPr>
            <p:ph type="body" sz="quarter" idx="15"/>
          </p:nvPr>
        </p:nvSpPr>
        <p:spPr/>
        <p:txBody>
          <a:bodyPr/>
          <a:lstStyle/>
          <a:p>
            <a:r>
              <a:rPr lang="en-PH" dirty="0" smtClean="0"/>
              <a:t>5</a:t>
            </a:r>
            <a:endParaRPr lang="en-PH" dirty="0"/>
          </a:p>
        </p:txBody>
      </p:sp>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989046"/>
            <a:ext cx="9144000" cy="4894364"/>
          </a:xfrm>
          <a:prstGeom prst="rect">
            <a:avLst/>
          </a:prstGeom>
        </p:spPr>
      </p:pic>
      <p:sp>
        <p:nvSpPr>
          <p:cNvPr id="8" name="TextBox 16"/>
          <p:cNvSpPr txBox="1">
            <a:spLocks noChangeArrowheads="1"/>
          </p:cNvSpPr>
          <p:nvPr/>
        </p:nvSpPr>
        <p:spPr bwMode="auto">
          <a:xfrm>
            <a:off x="6170853" y="521887"/>
            <a:ext cx="2913252" cy="42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lnSpc>
                <a:spcPct val="90000"/>
              </a:lnSpc>
            </a:pPr>
            <a:r>
              <a:rPr lang="en-US" sz="1200" dirty="0">
                <a:latin typeface="Century Gothic"/>
                <a:cs typeface="Century Gothic"/>
              </a:rPr>
              <a:t>Improve on NIH </a:t>
            </a:r>
            <a:r>
              <a:rPr lang="en-US" sz="1200" dirty="0" err="1">
                <a:latin typeface="Century Gothic"/>
                <a:cs typeface="Century Gothic"/>
              </a:rPr>
              <a:t>MegaBlast</a:t>
            </a:r>
            <a:r>
              <a:rPr lang="en-US" sz="1200" dirty="0">
                <a:latin typeface="Century Gothic"/>
                <a:cs typeface="Century Gothic"/>
              </a:rPr>
              <a:t> algorithm</a:t>
            </a:r>
          </a:p>
          <a:p>
            <a:pPr eaLnBrk="1" hangingPunct="1">
              <a:lnSpc>
                <a:spcPct val="90000"/>
              </a:lnSpc>
            </a:pPr>
            <a:r>
              <a:rPr lang="en-US" sz="1200" dirty="0">
                <a:latin typeface="Century Gothic"/>
                <a:cs typeface="Century Gothic"/>
              </a:rPr>
              <a:t>for nucleotide sequence alignment</a:t>
            </a:r>
          </a:p>
        </p:txBody>
      </p:sp>
      <p:sp>
        <p:nvSpPr>
          <p:cNvPr id="9" name="TextBox 8"/>
          <p:cNvSpPr txBox="1"/>
          <p:nvPr/>
        </p:nvSpPr>
        <p:spPr>
          <a:xfrm>
            <a:off x="4897590" y="151074"/>
            <a:ext cx="3920402" cy="318036"/>
          </a:xfrm>
          <a:prstGeom prst="rect">
            <a:avLst/>
          </a:prstGeom>
          <a:noFill/>
        </p:spPr>
        <p:txBody>
          <a:bodyPr wrap="square">
            <a:spAutoFit/>
          </a:bodyPr>
          <a:lstStyle/>
          <a:p>
            <a:pPr>
              <a:lnSpc>
                <a:spcPct val="90000"/>
              </a:lnSpc>
              <a:defRPr/>
            </a:pPr>
            <a:r>
              <a:rPr lang="en-US" sz="1600" b="1" dirty="0" smtClean="0">
                <a:latin typeface="Century Gothic"/>
                <a:ea typeface="MS PGothic" pitchFamily="34" charset="-128"/>
                <a:cs typeface="Century Gothic"/>
              </a:rPr>
              <a:t>Winning solution performs 120x faster </a:t>
            </a:r>
            <a:endParaRPr lang="en-US" sz="1600" b="1" dirty="0">
              <a:latin typeface="Century Gothic"/>
              <a:ea typeface="ＭＳ Ｐゴシック" charset="0"/>
              <a:cs typeface="Century Gothic"/>
            </a:endParaRPr>
          </a:p>
        </p:txBody>
      </p:sp>
      <p:sp>
        <p:nvSpPr>
          <p:cNvPr id="10" name="TextBox 9"/>
          <p:cNvSpPr txBox="1"/>
          <p:nvPr/>
        </p:nvSpPr>
        <p:spPr>
          <a:xfrm>
            <a:off x="167948" y="581453"/>
            <a:ext cx="3597785" cy="369332"/>
          </a:xfrm>
          <a:prstGeom prst="rect">
            <a:avLst/>
          </a:prstGeom>
          <a:noFill/>
        </p:spPr>
        <p:txBody>
          <a:bodyPr wrap="none" rtlCol="0">
            <a:spAutoFit/>
          </a:bodyPr>
          <a:lstStyle/>
          <a:p>
            <a:r>
              <a:rPr lang="en-PH" dirty="0">
                <a:solidFill>
                  <a:schemeClr val="tx1">
                    <a:lumMod val="65000"/>
                    <a:lumOff val="35000"/>
                  </a:schemeClr>
                </a:solidFill>
              </a:rPr>
              <a:t>ANTIBODY SEQUENCE ANNOTATION</a:t>
            </a:r>
          </a:p>
        </p:txBody>
      </p:sp>
      <p:grpSp>
        <p:nvGrpSpPr>
          <p:cNvPr id="2" name="Group 1"/>
          <p:cNvGrpSpPr/>
          <p:nvPr/>
        </p:nvGrpSpPr>
        <p:grpSpPr>
          <a:xfrm rot="16200000">
            <a:off x="7320242" y="3013052"/>
            <a:ext cx="2995498" cy="499357"/>
            <a:chOff x="-2743085" y="3993234"/>
            <a:chExt cx="2995498" cy="499357"/>
          </a:xfrm>
        </p:grpSpPr>
        <p:pic>
          <p:nvPicPr>
            <p:cNvPr id="12" name="Picture 11"/>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762904" y="3999234"/>
              <a:ext cx="1209024" cy="480396"/>
            </a:xfrm>
            <a:prstGeom prst="rect">
              <a:avLst/>
            </a:prstGeom>
          </p:spPr>
        </p:pic>
        <p:pic>
          <p:nvPicPr>
            <p:cNvPr id="13" name="Picture 12"/>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3916" y="3993234"/>
              <a:ext cx="686329" cy="499357"/>
            </a:xfrm>
            <a:prstGeom prst="rect">
              <a:avLst/>
            </a:prstGeom>
          </p:spPr>
        </p:pic>
        <p:sp>
          <p:nvSpPr>
            <p:cNvPr id="14" name="Rectangle 13"/>
            <p:cNvSpPr/>
            <p:nvPr/>
          </p:nvSpPr>
          <p:spPr>
            <a:xfrm>
              <a:off x="-2743085" y="4123259"/>
              <a:ext cx="980181" cy="369332"/>
            </a:xfrm>
            <a:prstGeom prst="rect">
              <a:avLst/>
            </a:prstGeom>
          </p:spPr>
          <p:txBody>
            <a:bodyPr wrap="none">
              <a:spAutoFit/>
            </a:bodyPr>
            <a:lstStyle/>
            <a:p>
              <a:r>
                <a:rPr lang="en-US" dirty="0" smtClean="0">
                  <a:solidFill>
                    <a:schemeClr val="accent6">
                      <a:lumMod val="75000"/>
                    </a:schemeClr>
                  </a:solidFill>
                  <a:latin typeface="Arial" pitchFamily="34" charset="0"/>
                  <a:cs typeface="Arial" pitchFamily="34" charset="0"/>
                </a:rPr>
                <a:t>Source:</a:t>
              </a:r>
              <a:endParaRPr lang="en-US" dirty="0"/>
            </a:p>
          </p:txBody>
        </p:sp>
      </p:grpSp>
      <p:sp>
        <p:nvSpPr>
          <p:cNvPr id="20" name="TextBox 19"/>
          <p:cNvSpPr txBox="1"/>
          <p:nvPr/>
        </p:nvSpPr>
        <p:spPr>
          <a:xfrm>
            <a:off x="1584487" y="5556698"/>
            <a:ext cx="1409426" cy="412677"/>
          </a:xfrm>
          <a:prstGeom prst="rect">
            <a:avLst/>
          </a:prstGeom>
          <a:noFill/>
        </p:spPr>
        <p:txBody>
          <a:bodyPr wrap="square">
            <a:spAutoFit/>
          </a:bodyPr>
          <a:lstStyle/>
          <a:p>
            <a:pPr>
              <a:lnSpc>
                <a:spcPct val="90000"/>
              </a:lnSpc>
              <a:defRPr/>
            </a:pPr>
            <a:r>
              <a:rPr lang="en-US" sz="1600" b="1" dirty="0" smtClean="0">
                <a:solidFill>
                  <a:srgbClr val="1FA0FF"/>
                </a:solidFill>
                <a:latin typeface="Century Gothic"/>
                <a:ea typeface="MS PGothic" pitchFamily="34" charset="-128"/>
                <a:cs typeface="Century Gothic"/>
              </a:rPr>
              <a:t>47 min.</a:t>
            </a:r>
          </a:p>
          <a:p>
            <a:pPr>
              <a:lnSpc>
                <a:spcPct val="90000"/>
              </a:lnSpc>
              <a:defRPr/>
            </a:pPr>
            <a:endParaRPr lang="en-US" sz="700" b="1" dirty="0" smtClean="0">
              <a:solidFill>
                <a:srgbClr val="1FA0FF"/>
              </a:solidFill>
              <a:latin typeface="Century Gothic"/>
              <a:ea typeface="MS PGothic" pitchFamily="34" charset="-128"/>
              <a:cs typeface="Century Gothic"/>
            </a:endParaRPr>
          </a:p>
        </p:txBody>
      </p:sp>
      <p:sp>
        <p:nvSpPr>
          <p:cNvPr id="23" name="TextBox 22"/>
          <p:cNvSpPr txBox="1"/>
          <p:nvPr/>
        </p:nvSpPr>
        <p:spPr>
          <a:xfrm>
            <a:off x="2853888" y="5556698"/>
            <a:ext cx="1129301" cy="318036"/>
          </a:xfrm>
          <a:prstGeom prst="rect">
            <a:avLst/>
          </a:prstGeom>
          <a:noFill/>
        </p:spPr>
        <p:txBody>
          <a:bodyPr wrap="square">
            <a:spAutoFit/>
          </a:bodyPr>
          <a:lstStyle/>
          <a:p>
            <a:pPr>
              <a:lnSpc>
                <a:spcPct val="90000"/>
              </a:lnSpc>
              <a:defRPr/>
            </a:pPr>
            <a:r>
              <a:rPr lang="en-US" sz="1600" b="1" dirty="0" smtClean="0">
                <a:solidFill>
                  <a:srgbClr val="FF0000"/>
                </a:solidFill>
                <a:latin typeface="Century Gothic"/>
                <a:ea typeface="MS PGothic" pitchFamily="34" charset="-128"/>
                <a:cs typeface="Century Gothic"/>
              </a:rPr>
              <a:t>16 sec.</a:t>
            </a:r>
            <a:endParaRPr lang="en-US" sz="1200" dirty="0">
              <a:solidFill>
                <a:srgbClr val="FF0000"/>
              </a:solidFill>
              <a:latin typeface="Century Gothic"/>
              <a:ea typeface="ＭＳ Ｐゴシック" charset="0"/>
              <a:cs typeface="Century Gothic"/>
            </a:endParaRPr>
          </a:p>
        </p:txBody>
      </p:sp>
      <p:sp>
        <p:nvSpPr>
          <p:cNvPr id="24" name="TextBox 23"/>
          <p:cNvSpPr txBox="1"/>
          <p:nvPr/>
        </p:nvSpPr>
        <p:spPr>
          <a:xfrm>
            <a:off x="252413" y="5556698"/>
            <a:ext cx="1521795" cy="318036"/>
          </a:xfrm>
          <a:prstGeom prst="rect">
            <a:avLst/>
          </a:prstGeom>
          <a:noFill/>
        </p:spPr>
        <p:txBody>
          <a:bodyPr wrap="square">
            <a:spAutoFit/>
          </a:bodyPr>
          <a:lstStyle/>
          <a:p>
            <a:pPr>
              <a:lnSpc>
                <a:spcPct val="90000"/>
              </a:lnSpc>
              <a:defRPr/>
            </a:pPr>
            <a:r>
              <a:rPr lang="en-US" sz="1600" b="1" dirty="0" smtClean="0">
                <a:solidFill>
                  <a:srgbClr val="008000"/>
                </a:solidFill>
                <a:latin typeface="Century Gothic"/>
                <a:ea typeface="MS PGothic" pitchFamily="34" charset="-128"/>
                <a:cs typeface="Century Gothic"/>
              </a:rPr>
              <a:t>4.3 hours</a:t>
            </a:r>
          </a:p>
        </p:txBody>
      </p:sp>
      <p:sp>
        <p:nvSpPr>
          <p:cNvPr id="25" name="TextBox 24"/>
          <p:cNvSpPr txBox="1"/>
          <p:nvPr/>
        </p:nvSpPr>
        <p:spPr>
          <a:xfrm>
            <a:off x="294236" y="1212752"/>
            <a:ext cx="1521795" cy="594009"/>
          </a:xfrm>
          <a:prstGeom prst="rect">
            <a:avLst/>
          </a:prstGeom>
          <a:noFill/>
        </p:spPr>
        <p:txBody>
          <a:bodyPr wrap="square">
            <a:spAutoFit/>
          </a:bodyPr>
          <a:lstStyle/>
          <a:p>
            <a:pPr>
              <a:lnSpc>
                <a:spcPct val="90000"/>
              </a:lnSpc>
              <a:defRPr/>
            </a:pPr>
            <a:r>
              <a:rPr lang="en-US" sz="1200" dirty="0" smtClean="0">
                <a:solidFill>
                  <a:srgbClr val="008000"/>
                </a:solidFill>
                <a:latin typeface="Century Gothic"/>
                <a:ea typeface="MS PGothic" pitchFamily="34" charset="-128"/>
                <a:cs typeface="Century Gothic"/>
              </a:rPr>
              <a:t>$2M+ </a:t>
            </a:r>
          </a:p>
          <a:p>
            <a:pPr>
              <a:lnSpc>
                <a:spcPct val="90000"/>
              </a:lnSpc>
              <a:defRPr/>
            </a:pPr>
            <a:r>
              <a:rPr lang="en-US" sz="1200" dirty="0" smtClean="0">
                <a:solidFill>
                  <a:srgbClr val="008000"/>
                </a:solidFill>
                <a:latin typeface="Century Gothic"/>
                <a:ea typeface="MS PGothic" pitchFamily="34" charset="-128"/>
                <a:cs typeface="Century Gothic"/>
              </a:rPr>
              <a:t>Multi-year</a:t>
            </a:r>
          </a:p>
          <a:p>
            <a:pPr>
              <a:lnSpc>
                <a:spcPct val="90000"/>
              </a:lnSpc>
              <a:defRPr/>
            </a:pPr>
            <a:r>
              <a:rPr lang="en-US" sz="1200" dirty="0">
                <a:solidFill>
                  <a:srgbClr val="008000"/>
                </a:solidFill>
                <a:latin typeface="Century Gothic"/>
                <a:ea typeface="MS PGothic" pitchFamily="34" charset="-128"/>
                <a:cs typeface="Century Gothic"/>
              </a:rPr>
              <a:t>Development</a:t>
            </a:r>
            <a:endParaRPr lang="en-US" sz="1200" dirty="0">
              <a:solidFill>
                <a:srgbClr val="008000"/>
              </a:solidFill>
              <a:latin typeface="Century Gothic"/>
              <a:ea typeface="ＭＳ Ｐゴシック" charset="0"/>
              <a:cs typeface="Century Gothic"/>
            </a:endParaRPr>
          </a:p>
        </p:txBody>
      </p:sp>
    </p:spTree>
    <p:extLst>
      <p:ext uri="{BB962C8B-B14F-4D97-AF65-F5344CB8AC3E}">
        <p14:creationId xmlns:p14="http://schemas.microsoft.com/office/powerpoint/2010/main" val="372966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dissolve">
                                      <p:cBhvr>
                                        <p:cTn id="9" dur="500"/>
                                        <p:tgtEl>
                                          <p:spTgt spid="20"/>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par>
                                <p:cTn id="13" presetID="9"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0"/>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23"/>
                                        </p:tgtEl>
                                        <p:attrNameLst>
                                          <p:attrName>style.visibility</p:attrName>
                                        </p:attrNameLst>
                                      </p:cBhvr>
                                      <p:to>
                                        <p:strVal val="hidden"/>
                                      </p:to>
                                    </p:se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20" grpId="0"/>
      <p:bldP spid="20" grpId="1"/>
      <p:bldP spid="23" grpId="0"/>
      <p:bldP spid="23" grpId="1"/>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0" y="-55228"/>
            <a:ext cx="9142869" cy="6157359"/>
          </a:xfrm>
        </p:spPr>
      </p:pic>
      <p:pic>
        <p:nvPicPr>
          <p:cNvPr id="6" name="Content Placeholder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564" y="5984113"/>
            <a:ext cx="9166433" cy="898724"/>
          </a:xfrm>
          <a:prstGeom prst="rect">
            <a:avLst/>
          </a:prstGeom>
        </p:spPr>
      </p:pic>
      <p:pic>
        <p:nvPicPr>
          <p:cNvPr id="7" name="Content Placeholder 3"/>
          <p:cNvPicPr>
            <a:picLocks noChangeAspect="1"/>
          </p:cNvPicPr>
          <p:nvPr/>
        </p:nvPicPr>
        <p:blipFill rotWithShape="1">
          <a:blip r:embed="rId5"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0" y="5738832"/>
            <a:ext cx="5655950" cy="330290"/>
          </a:xfrm>
          <a:prstGeom prst="rect">
            <a:avLst/>
          </a:prstGeom>
        </p:spPr>
      </p:pic>
      <p:sp>
        <p:nvSpPr>
          <p:cNvPr id="8" name="Rectangle 7"/>
          <p:cNvSpPr/>
          <p:nvPr/>
        </p:nvSpPr>
        <p:spPr>
          <a:xfrm>
            <a:off x="320842" y="1679152"/>
            <a:ext cx="2700421" cy="1785104"/>
          </a:xfrm>
          <a:prstGeom prst="rect">
            <a:avLst/>
          </a:prstGeom>
        </p:spPr>
        <p:txBody>
          <a:bodyPr wrap="square">
            <a:spAutoFit/>
          </a:bodyPr>
          <a:lstStyle/>
          <a:p>
            <a:r>
              <a:rPr lang="en-US" sz="2000" b="1" dirty="0" smtClean="0">
                <a:solidFill>
                  <a:schemeClr val="bg1"/>
                </a:solidFill>
                <a:effectLst>
                  <a:glow rad="139700">
                    <a:schemeClr val="accent6">
                      <a:satMod val="175000"/>
                      <a:alpha val="40000"/>
                    </a:schemeClr>
                  </a:glow>
                </a:effectLst>
                <a:latin typeface="Century Gothic"/>
                <a:cs typeface="Century Gothic"/>
              </a:rPr>
              <a:t>15</a:t>
            </a:r>
            <a:r>
              <a:rPr lang="en-US" sz="2000" dirty="0" smtClean="0">
                <a:solidFill>
                  <a:schemeClr val="bg1"/>
                </a:solidFill>
                <a:effectLst>
                  <a:glow rad="139700">
                    <a:schemeClr val="accent6">
                      <a:satMod val="175000"/>
                      <a:alpha val="40000"/>
                    </a:schemeClr>
                  </a:glow>
                </a:effectLst>
                <a:latin typeface="Century Gothic"/>
                <a:cs typeface="Century Gothic"/>
              </a:rPr>
              <a:t>% Improvement!</a:t>
            </a:r>
          </a:p>
          <a:p>
            <a:endParaRPr lang="en-US" sz="1000" dirty="0" smtClean="0">
              <a:solidFill>
                <a:schemeClr val="bg1"/>
              </a:solidFill>
              <a:latin typeface="Century Gothic"/>
              <a:cs typeface="Century Gothic"/>
            </a:endParaRPr>
          </a:p>
          <a:p>
            <a:r>
              <a:rPr lang="en-US" sz="1600" dirty="0">
                <a:solidFill>
                  <a:schemeClr val="bg1"/>
                </a:solidFill>
                <a:latin typeface="Century Gothic"/>
                <a:cs typeface="Century Gothic"/>
              </a:rPr>
              <a:t>O</a:t>
            </a:r>
            <a:r>
              <a:rPr lang="en-US" sz="1600" dirty="0" smtClean="0">
                <a:solidFill>
                  <a:schemeClr val="bg1"/>
                </a:solidFill>
                <a:latin typeface="Century Gothic"/>
                <a:cs typeface="Century Gothic"/>
              </a:rPr>
              <a:t>ver current method of identifying asteroids in the main belt of Asteroids that orbit between Mars &amp; Jupiter</a:t>
            </a:r>
            <a:endParaRPr lang="en-US" sz="1600" dirty="0">
              <a:solidFill>
                <a:schemeClr val="bg1"/>
              </a:solidFill>
              <a:latin typeface="Century Gothic"/>
              <a:cs typeface="Century Gothic"/>
            </a:endParaRPr>
          </a:p>
        </p:txBody>
      </p:sp>
      <p:sp>
        <p:nvSpPr>
          <p:cNvPr id="2" name="Rectangle 1"/>
          <p:cNvSpPr/>
          <p:nvPr/>
        </p:nvSpPr>
        <p:spPr>
          <a:xfrm>
            <a:off x="320842" y="4380786"/>
            <a:ext cx="4572000" cy="1323439"/>
          </a:xfrm>
          <a:prstGeom prst="rect">
            <a:avLst/>
          </a:prstGeom>
        </p:spPr>
        <p:txBody>
          <a:bodyPr>
            <a:spAutoFit/>
          </a:bodyPr>
          <a:lstStyle/>
          <a:p>
            <a:r>
              <a:rPr lang="en-US" sz="2000" dirty="0" smtClean="0">
                <a:solidFill>
                  <a:srgbClr val="FFFFFF"/>
                </a:solidFill>
                <a:latin typeface="Century Gothic"/>
                <a:cs typeface="Century Gothic"/>
              </a:rPr>
              <a:t>1241 Registrants</a:t>
            </a:r>
          </a:p>
          <a:p>
            <a:r>
              <a:rPr lang="en-US" sz="2000" dirty="0" smtClean="0">
                <a:solidFill>
                  <a:srgbClr val="FFFFFF"/>
                </a:solidFill>
                <a:latin typeface="Century Gothic"/>
                <a:cs typeface="Century Gothic"/>
              </a:rPr>
              <a:t>625 Solutions Submitted</a:t>
            </a:r>
          </a:p>
          <a:p>
            <a:r>
              <a:rPr lang="en-US" sz="2000" dirty="0" smtClean="0">
                <a:solidFill>
                  <a:srgbClr val="FFFFFF"/>
                </a:solidFill>
                <a:latin typeface="Century Gothic"/>
                <a:cs typeface="Century Gothic"/>
              </a:rPr>
              <a:t>$74,124 in Prizes Awarded</a:t>
            </a:r>
          </a:p>
          <a:p>
            <a:r>
              <a:rPr lang="en-US" sz="2000" dirty="0" smtClean="0">
                <a:solidFill>
                  <a:srgbClr val="FFFFFF"/>
                </a:solidFill>
                <a:latin typeface="Century Gothic"/>
                <a:cs typeface="Century Gothic"/>
              </a:rPr>
              <a:t>Algorithm AND App</a:t>
            </a:r>
            <a:endParaRPr lang="en-US" sz="2000" dirty="0">
              <a:solidFill>
                <a:srgbClr val="FFFFFF"/>
              </a:solidFill>
              <a:latin typeface="Century Gothic"/>
              <a:cs typeface="Century Gothic"/>
            </a:endParaRPr>
          </a:p>
        </p:txBody>
      </p:sp>
      <p:sp>
        <p:nvSpPr>
          <p:cNvPr id="9" name="Rectangle 8"/>
          <p:cNvSpPr/>
          <p:nvPr/>
        </p:nvSpPr>
        <p:spPr>
          <a:xfrm>
            <a:off x="6113228" y="782717"/>
            <a:ext cx="1018872" cy="59072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277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8F3A20BB-4456-D74C-81DF-F68867D2AAC8}" type="slidenum">
              <a:rPr lang="en-US" smtClean="0"/>
              <a:pPr/>
              <a:t>24</a:t>
            </a:fld>
            <a:endParaRPr lang="en-US" dirty="0"/>
          </a:p>
        </p:txBody>
      </p:sp>
    </p:spTree>
    <p:extLst>
      <p:ext uri="{BB962C8B-B14F-4D97-AF65-F5344CB8AC3E}">
        <p14:creationId xmlns:p14="http://schemas.microsoft.com/office/powerpoint/2010/main" val="2797151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1"/>
            <a:ext cx="9175750" cy="1508093"/>
          </a:xfrm>
          <a:prstGeom prst="rect">
            <a:avLst/>
          </a:prstGeom>
          <a:noFill/>
          <a:ln w="9525">
            <a:noFill/>
            <a:miter lim="800000"/>
            <a:headEnd/>
            <a:tailEnd/>
          </a:ln>
        </p:spPr>
      </p:pic>
      <p:sp>
        <p:nvSpPr>
          <p:cNvPr id="4" name="Rectangle 3"/>
          <p:cNvSpPr/>
          <p:nvPr/>
        </p:nvSpPr>
        <p:spPr>
          <a:xfrm>
            <a:off x="1707793" y="834560"/>
            <a:ext cx="7186583" cy="461665"/>
          </a:xfrm>
          <a:prstGeom prst="rect">
            <a:avLst/>
          </a:prstGeom>
        </p:spPr>
        <p:txBody>
          <a:bodyPr wrap="none">
            <a:spAutoFit/>
          </a:bodyPr>
          <a:lstStyle/>
          <a:p>
            <a:r>
              <a:rPr lang="en-US" sz="2400" dirty="0" smtClean="0">
                <a:solidFill>
                  <a:srgbClr val="FFFFFF"/>
                </a:solidFill>
                <a:latin typeface="Century Gothic"/>
                <a:cs typeface="Century Gothic"/>
              </a:rPr>
              <a:t>Using Competitions for Software Development</a:t>
            </a:r>
            <a:endParaRPr lang="en-US" sz="2400" dirty="0">
              <a:solidFill>
                <a:srgbClr val="FFFFFF"/>
              </a:solidFill>
              <a:latin typeface="Century Gothic"/>
              <a:cs typeface="Century Gothic"/>
            </a:endParaRPr>
          </a:p>
        </p:txBody>
      </p:sp>
      <p:pic>
        <p:nvPicPr>
          <p:cNvPr id="13" name="Picture 2" descr="File:SDLC - Software Development Life Cycle.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03706" y="2189054"/>
            <a:ext cx="3466786" cy="3482678"/>
          </a:xfrm>
          <a:prstGeom prst="rect">
            <a:avLst/>
          </a:prstGeom>
          <a:noFill/>
        </p:spPr>
      </p:pic>
      <p:sp>
        <p:nvSpPr>
          <p:cNvPr id="14" name="Rounded Rectangular Callout 13"/>
          <p:cNvSpPr/>
          <p:nvPr/>
        </p:nvSpPr>
        <p:spPr>
          <a:xfrm>
            <a:off x="4786338" y="1599886"/>
            <a:ext cx="1768294" cy="428486"/>
          </a:xfrm>
          <a:prstGeom prst="wedgeRoundRectCallout">
            <a:avLst>
              <a:gd name="adj1" fmla="val -58807"/>
              <a:gd name="adj2" fmla="val 8859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lIns="64282" tIns="32141" rIns="64282" bIns="32141" rtlCol="0" anchor="ctr"/>
          <a:lstStyle/>
          <a:p>
            <a:pPr algn="ctr"/>
            <a:r>
              <a:rPr lang="en-US" sz="1700" dirty="0" smtClean="0"/>
              <a:t>Conceptualization</a:t>
            </a:r>
            <a:endParaRPr lang="en-US" sz="1700" dirty="0"/>
          </a:p>
        </p:txBody>
      </p:sp>
      <p:sp>
        <p:nvSpPr>
          <p:cNvPr id="15" name="Rounded Rectangular Callout 14"/>
          <p:cNvSpPr/>
          <p:nvPr/>
        </p:nvSpPr>
        <p:spPr>
          <a:xfrm>
            <a:off x="5643693" y="2081932"/>
            <a:ext cx="1768294" cy="428486"/>
          </a:xfrm>
          <a:prstGeom prst="wedgeRoundRectCallout">
            <a:avLst>
              <a:gd name="adj1" fmla="val -74481"/>
              <a:gd name="adj2" fmla="val 5497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lIns="64282" tIns="32141" rIns="64282" bIns="32141" rtlCol="0" anchor="ctr"/>
          <a:lstStyle/>
          <a:p>
            <a:pPr algn="ctr"/>
            <a:r>
              <a:rPr lang="en-US" sz="1700" dirty="0" smtClean="0"/>
              <a:t>Specification</a:t>
            </a:r>
            <a:endParaRPr lang="en-US" sz="1700" dirty="0"/>
          </a:p>
        </p:txBody>
      </p:sp>
      <p:sp>
        <p:nvSpPr>
          <p:cNvPr id="16" name="Rounded Rectangular Callout 15"/>
          <p:cNvSpPr/>
          <p:nvPr/>
        </p:nvSpPr>
        <p:spPr>
          <a:xfrm>
            <a:off x="6286709" y="2831782"/>
            <a:ext cx="1768294" cy="428486"/>
          </a:xfrm>
          <a:prstGeom prst="wedgeRoundRectCallout">
            <a:avLst>
              <a:gd name="adj1" fmla="val -74481"/>
              <a:gd name="adj2" fmla="val 5497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lIns="64282" tIns="32141" rIns="64282" bIns="32141" rtlCol="0" anchor="ctr"/>
          <a:lstStyle/>
          <a:p>
            <a:pPr algn="ctr"/>
            <a:r>
              <a:rPr lang="en-US" sz="1700" dirty="0" smtClean="0"/>
              <a:t>Wireframes</a:t>
            </a:r>
            <a:endParaRPr lang="en-US" sz="1700" dirty="0"/>
          </a:p>
        </p:txBody>
      </p:sp>
      <p:sp>
        <p:nvSpPr>
          <p:cNvPr id="17" name="Rounded Rectangular Callout 16"/>
          <p:cNvSpPr/>
          <p:nvPr/>
        </p:nvSpPr>
        <p:spPr>
          <a:xfrm>
            <a:off x="6393878" y="3367389"/>
            <a:ext cx="1768294" cy="428486"/>
          </a:xfrm>
          <a:prstGeom prst="wedgeRoundRectCallout">
            <a:avLst>
              <a:gd name="adj1" fmla="val -74481"/>
              <a:gd name="adj2" fmla="val 5497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lIns="64282" tIns="32141" rIns="64282" bIns="32141" rtlCol="0" anchor="ctr"/>
          <a:lstStyle/>
          <a:p>
            <a:pPr algn="ctr"/>
            <a:r>
              <a:rPr lang="en-US" sz="1700" dirty="0" smtClean="0"/>
              <a:t>Storyboards</a:t>
            </a:r>
            <a:endParaRPr lang="en-US" sz="1700" dirty="0"/>
          </a:p>
        </p:txBody>
      </p:sp>
      <p:sp>
        <p:nvSpPr>
          <p:cNvPr id="18" name="Rounded Rectangular Callout 17"/>
          <p:cNvSpPr/>
          <p:nvPr/>
        </p:nvSpPr>
        <p:spPr>
          <a:xfrm>
            <a:off x="6286709" y="3956556"/>
            <a:ext cx="1768294" cy="428486"/>
          </a:xfrm>
          <a:prstGeom prst="wedgeRoundRectCallout">
            <a:avLst>
              <a:gd name="adj1" fmla="val -69036"/>
              <a:gd name="adj2" fmla="val -333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lIns="64282" tIns="32141" rIns="64282" bIns="32141" rtlCol="0" anchor="ctr"/>
          <a:lstStyle/>
          <a:p>
            <a:pPr algn="ctr"/>
            <a:r>
              <a:rPr lang="en-US" sz="1700" dirty="0" smtClean="0"/>
              <a:t>Architecture</a:t>
            </a:r>
            <a:endParaRPr lang="en-US" sz="1700" dirty="0"/>
          </a:p>
        </p:txBody>
      </p:sp>
      <p:sp>
        <p:nvSpPr>
          <p:cNvPr id="19" name="Rounded Rectangular Callout 18"/>
          <p:cNvSpPr/>
          <p:nvPr/>
        </p:nvSpPr>
        <p:spPr>
          <a:xfrm>
            <a:off x="5911616" y="4813527"/>
            <a:ext cx="1768294" cy="428486"/>
          </a:xfrm>
          <a:prstGeom prst="wedgeRoundRectCallout">
            <a:avLst>
              <a:gd name="adj1" fmla="val -65225"/>
              <a:gd name="adj2" fmla="val -46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64282" tIns="32141" rIns="64282" bIns="32141" rtlCol="0" anchor="ctr"/>
          <a:lstStyle/>
          <a:p>
            <a:pPr algn="ctr"/>
            <a:r>
              <a:rPr lang="en-US" sz="1700" dirty="0" smtClean="0"/>
              <a:t>Assembly</a:t>
            </a:r>
            <a:endParaRPr lang="en-US" sz="1700" dirty="0"/>
          </a:p>
        </p:txBody>
      </p:sp>
      <p:sp>
        <p:nvSpPr>
          <p:cNvPr id="20" name="Rounded Rectangular Callout 19"/>
          <p:cNvSpPr/>
          <p:nvPr/>
        </p:nvSpPr>
        <p:spPr>
          <a:xfrm>
            <a:off x="5429354" y="5456255"/>
            <a:ext cx="1768294" cy="428486"/>
          </a:xfrm>
          <a:prstGeom prst="wedgeRoundRectCallout">
            <a:avLst>
              <a:gd name="adj1" fmla="val -60325"/>
              <a:gd name="adj2" fmla="val -1143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64282" tIns="32141" rIns="64282" bIns="32141" rtlCol="0" anchor="ctr"/>
          <a:lstStyle/>
          <a:p>
            <a:pPr algn="ctr"/>
            <a:r>
              <a:rPr lang="en-US" sz="1700" dirty="0" smtClean="0"/>
              <a:t>Component Dev</a:t>
            </a:r>
            <a:endParaRPr lang="en-US" sz="1700" dirty="0"/>
          </a:p>
        </p:txBody>
      </p:sp>
      <p:sp>
        <p:nvSpPr>
          <p:cNvPr id="21" name="Rounded Rectangular Callout 20"/>
          <p:cNvSpPr/>
          <p:nvPr/>
        </p:nvSpPr>
        <p:spPr>
          <a:xfrm>
            <a:off x="1142581" y="4599284"/>
            <a:ext cx="1768294" cy="428486"/>
          </a:xfrm>
          <a:prstGeom prst="wedgeRoundRectCallout">
            <a:avLst>
              <a:gd name="adj1" fmla="val 66535"/>
              <a:gd name="adj2" fmla="val -46591"/>
              <a:gd name="adj3" fmla="val 16667"/>
            </a:avLst>
          </a:prstGeom>
        </p:spPr>
        <p:style>
          <a:lnRef idx="1">
            <a:schemeClr val="accent6"/>
          </a:lnRef>
          <a:fillRef idx="2">
            <a:schemeClr val="accent6"/>
          </a:fillRef>
          <a:effectRef idx="1">
            <a:schemeClr val="accent6"/>
          </a:effectRef>
          <a:fontRef idx="minor">
            <a:schemeClr val="dk1"/>
          </a:fontRef>
        </p:style>
        <p:txBody>
          <a:bodyPr lIns="64282" tIns="32141" rIns="64282" bIns="32141" rtlCol="0" anchor="ctr"/>
          <a:lstStyle/>
          <a:p>
            <a:pPr algn="ctr"/>
            <a:r>
              <a:rPr lang="en-US" sz="1700" dirty="0" smtClean="0"/>
              <a:t>Bug Hunt</a:t>
            </a:r>
            <a:endParaRPr lang="en-US" sz="1700" dirty="0"/>
          </a:p>
        </p:txBody>
      </p:sp>
      <p:sp>
        <p:nvSpPr>
          <p:cNvPr id="22" name="Rounded Rectangular Callout 21"/>
          <p:cNvSpPr/>
          <p:nvPr/>
        </p:nvSpPr>
        <p:spPr>
          <a:xfrm>
            <a:off x="1142581" y="5242013"/>
            <a:ext cx="1768294" cy="428486"/>
          </a:xfrm>
          <a:prstGeom prst="wedgeRoundRectCallout">
            <a:avLst>
              <a:gd name="adj1" fmla="val 92669"/>
              <a:gd name="adj2" fmla="val -76685"/>
              <a:gd name="adj3" fmla="val 16667"/>
            </a:avLst>
          </a:prstGeom>
        </p:spPr>
        <p:style>
          <a:lnRef idx="1">
            <a:schemeClr val="accent6"/>
          </a:lnRef>
          <a:fillRef idx="2">
            <a:schemeClr val="accent6"/>
          </a:fillRef>
          <a:effectRef idx="1">
            <a:schemeClr val="accent6"/>
          </a:effectRef>
          <a:fontRef idx="minor">
            <a:schemeClr val="dk1"/>
          </a:fontRef>
        </p:style>
        <p:txBody>
          <a:bodyPr lIns="64282" tIns="32141" rIns="64282" bIns="32141" rtlCol="0" anchor="ctr"/>
          <a:lstStyle/>
          <a:p>
            <a:pPr algn="ctr"/>
            <a:r>
              <a:rPr lang="en-US" sz="1700" dirty="0" smtClean="0"/>
              <a:t>Bug Race</a:t>
            </a:r>
            <a:endParaRPr lang="en-US" sz="1700" dirty="0"/>
          </a:p>
        </p:txBody>
      </p:sp>
      <p:sp>
        <p:nvSpPr>
          <p:cNvPr id="23" name="Rounded Rectangular Callout 22"/>
          <p:cNvSpPr/>
          <p:nvPr/>
        </p:nvSpPr>
        <p:spPr>
          <a:xfrm>
            <a:off x="928242" y="2242614"/>
            <a:ext cx="1768294" cy="428486"/>
          </a:xfrm>
          <a:prstGeom prst="wedgeRoundRectCallout">
            <a:avLst>
              <a:gd name="adj1" fmla="val 77969"/>
              <a:gd name="adj2" fmla="val 118926"/>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lIns="64282" tIns="32141" rIns="64282" bIns="32141" rtlCol="0" anchor="ctr"/>
          <a:lstStyle/>
          <a:p>
            <a:pPr algn="ctr"/>
            <a:r>
              <a:rPr lang="en-US" sz="1700" dirty="0" smtClean="0"/>
              <a:t>Idea Generation</a:t>
            </a:r>
            <a:endParaRPr lang="en-US" sz="1700" dirty="0"/>
          </a:p>
        </p:txBody>
      </p:sp>
      <p:sp>
        <p:nvSpPr>
          <p:cNvPr id="24" name="Rectangle 23"/>
          <p:cNvSpPr/>
          <p:nvPr/>
        </p:nvSpPr>
        <p:spPr>
          <a:xfrm>
            <a:off x="962025" y="6012275"/>
            <a:ext cx="7295449" cy="203409"/>
          </a:xfrm>
          <a:prstGeom prst="rect">
            <a:avLst/>
          </a:prstGeom>
        </p:spPr>
        <p:txBody>
          <a:bodyPr wrap="square" lIns="64282" tIns="32141" rIns="64282" bIns="32141">
            <a:spAutoFit/>
          </a:bodyPr>
          <a:lstStyle/>
          <a:p>
            <a:r>
              <a:rPr lang="en-US" sz="900" dirty="0" smtClean="0">
                <a:solidFill>
                  <a:srgbClr val="000000"/>
                </a:solidFill>
              </a:rPr>
              <a:t>Image Credit: Wikipedia, </a:t>
            </a:r>
            <a:r>
              <a:rPr lang="en-US" sz="900" i="1" dirty="0" smtClean="0">
                <a:solidFill>
                  <a:srgbClr val="000000"/>
                </a:solidFill>
              </a:rPr>
              <a:t>Systems development life-cycle</a:t>
            </a:r>
            <a:r>
              <a:rPr lang="en-US" sz="900" dirty="0" smtClean="0">
                <a:solidFill>
                  <a:srgbClr val="000000"/>
                </a:solidFill>
              </a:rPr>
              <a:t>, </a:t>
            </a:r>
            <a:r>
              <a:rPr lang="en-US" sz="900" dirty="0" smtClean="0">
                <a:solidFill>
                  <a:srgbClr val="000000"/>
                </a:solidFill>
                <a:hlinkClick r:id="rId5"/>
              </a:rPr>
              <a:t>http://en.wikipedia.org/wiki/Systems_development_life-cycle</a:t>
            </a:r>
            <a:r>
              <a:rPr lang="en-US" sz="900" dirty="0" smtClean="0">
                <a:solidFill>
                  <a:srgbClr val="000000"/>
                </a:solidFill>
              </a:rPr>
              <a:t>  (as of Mar. 27, 2013, 05:48 GMT).</a:t>
            </a:r>
            <a:endParaRPr lang="en-US" sz="900" dirty="0">
              <a:solidFill>
                <a:srgbClr val="000000"/>
              </a:solidFill>
            </a:endParaRPr>
          </a:p>
        </p:txBody>
      </p:sp>
      <p:pic>
        <p:nvPicPr>
          <p:cNvPr id="25" name="Picture 2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70113" y="6299804"/>
            <a:ext cx="1209024" cy="480396"/>
          </a:xfrm>
          <a:prstGeom prst="rect">
            <a:avLst/>
          </a:prstGeom>
        </p:spPr>
      </p:pic>
      <p:pic>
        <p:nvPicPr>
          <p:cNvPr id="26" name="Picture 2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99101" y="6293804"/>
            <a:ext cx="686329" cy="499357"/>
          </a:xfrm>
          <a:prstGeom prst="rect">
            <a:avLst/>
          </a:prstGeom>
        </p:spPr>
      </p:pic>
      <p:sp>
        <p:nvSpPr>
          <p:cNvPr id="27" name="Rectangle 26"/>
          <p:cNvSpPr/>
          <p:nvPr/>
        </p:nvSpPr>
        <p:spPr>
          <a:xfrm>
            <a:off x="289932" y="6423829"/>
            <a:ext cx="980181" cy="369332"/>
          </a:xfrm>
          <a:prstGeom prst="rect">
            <a:avLst/>
          </a:prstGeom>
        </p:spPr>
        <p:txBody>
          <a:bodyPr wrap="none">
            <a:spAutoFit/>
          </a:bodyPr>
          <a:lstStyle/>
          <a:p>
            <a:r>
              <a:rPr lang="en-US" dirty="0" smtClean="0">
                <a:solidFill>
                  <a:schemeClr val="accent6">
                    <a:lumMod val="75000"/>
                  </a:schemeClr>
                </a:solidFill>
                <a:latin typeface="Arial" pitchFamily="34" charset="0"/>
                <a:cs typeface="Arial" pitchFamily="34" charset="0"/>
              </a:rPr>
              <a:t>Source:</a:t>
            </a:r>
            <a:endParaRPr lang="en-US" dirty="0"/>
          </a:p>
        </p:txBody>
      </p:sp>
    </p:spTree>
    <p:extLst>
      <p:ext uri="{BB962C8B-B14F-4D97-AF65-F5344CB8AC3E}">
        <p14:creationId xmlns:p14="http://schemas.microsoft.com/office/powerpoint/2010/main" val="1985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12" name="Slide Number Placeholder 1"/>
          <p:cNvSpPr>
            <a:spLocks noGrp="1"/>
          </p:cNvSpPr>
          <p:nvPr>
            <p:ph type="sldNum" sz="quarter" idx="12"/>
          </p:nvPr>
        </p:nvSpPr>
        <p:spPr>
          <a:xfrm>
            <a:off x="8543278" y="6356350"/>
            <a:ext cx="561975" cy="365125"/>
          </a:xfrm>
        </p:spPr>
        <p:txBody>
          <a:bodyPr/>
          <a:lstStyle/>
          <a:p>
            <a:fld id="{8F3A20BB-4456-D74C-81DF-F68867D2AAC8}" type="slidenum">
              <a:rPr lang="en-US" smtClean="0"/>
              <a:pPr/>
              <a:t>26</a:t>
            </a:fld>
            <a:endParaRPr lang="en-US" dirty="0"/>
          </a:p>
        </p:txBody>
      </p:sp>
    </p:spTree>
    <p:extLst>
      <p:ext uri="{BB962C8B-B14F-4D97-AF65-F5344CB8AC3E}">
        <p14:creationId xmlns:p14="http://schemas.microsoft.com/office/powerpoint/2010/main" val="10752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2" cstate="print">
            <a:lum bright="-16000"/>
            <a:extLst>
              <a:ext uri="{28A0092B-C50C-407E-A947-70E740481C1C}">
                <a14:useLocalDpi xmlns:a14="http://schemas.microsoft.com/office/drawing/2010/main"/>
              </a:ext>
            </a:extLst>
          </a:blip>
          <a:srcRect/>
          <a:stretch/>
        </p:blipFill>
        <p:spPr bwMode="auto">
          <a:xfrm>
            <a:off x="0" y="1"/>
            <a:ext cx="9175750" cy="1575848"/>
          </a:xfrm>
          <a:prstGeom prst="rect">
            <a:avLst/>
          </a:prstGeom>
          <a:noFill/>
          <a:ln w="9525">
            <a:noFill/>
            <a:miter lim="800000"/>
            <a:headEnd/>
            <a:tailEnd/>
          </a:ln>
        </p:spPr>
      </p:pic>
      <p:sp>
        <p:nvSpPr>
          <p:cNvPr id="16388" name="Text Box 11"/>
          <p:cNvSpPr txBox="1">
            <a:spLocks noChangeArrowheads="1"/>
          </p:cNvSpPr>
          <p:nvPr/>
        </p:nvSpPr>
        <p:spPr bwMode="auto">
          <a:xfrm>
            <a:off x="1120364" y="2234421"/>
            <a:ext cx="6985000" cy="830997"/>
          </a:xfrm>
          <a:prstGeom prst="rect">
            <a:avLst/>
          </a:prstGeom>
          <a:noFill/>
          <a:ln w="9525">
            <a:noFill/>
            <a:miter lim="800000"/>
            <a:headEnd/>
            <a:tailEnd/>
          </a:ln>
        </p:spPr>
        <p:txBody>
          <a:bodyPr>
            <a:spAutoFit/>
          </a:bodyPr>
          <a:lstStyle/>
          <a:p>
            <a:pPr algn="ctr">
              <a:spcBef>
                <a:spcPct val="50000"/>
              </a:spcBef>
            </a:pPr>
            <a:r>
              <a:rPr lang="en-US" sz="2400" dirty="0">
                <a:solidFill>
                  <a:srgbClr val="000000"/>
                </a:solidFill>
                <a:latin typeface="Century Gothic"/>
                <a:cs typeface="Century Gothic"/>
              </a:rPr>
              <a:t>Leverage Competition to Optimize </a:t>
            </a:r>
            <a:r>
              <a:rPr lang="en-US" sz="2400" dirty="0" smtClean="0">
                <a:solidFill>
                  <a:srgbClr val="000000"/>
                </a:solidFill>
                <a:latin typeface="Century Gothic"/>
                <a:cs typeface="Century Gothic"/>
              </a:rPr>
              <a:t>Engineering Designs</a:t>
            </a:r>
            <a:endParaRPr lang="en-US" sz="2400" dirty="0">
              <a:solidFill>
                <a:srgbClr val="000000"/>
              </a:solidFill>
              <a:latin typeface="Century Gothic"/>
              <a:cs typeface="Century Gothic"/>
            </a:endParaRPr>
          </a:p>
        </p:txBody>
      </p:sp>
      <p:sp>
        <p:nvSpPr>
          <p:cNvPr id="16386" name="Title 1"/>
          <p:cNvSpPr>
            <a:spLocks noGrp="1"/>
          </p:cNvSpPr>
          <p:nvPr>
            <p:ph type="title" idx="4294967295"/>
          </p:nvPr>
        </p:nvSpPr>
        <p:spPr>
          <a:xfrm>
            <a:off x="409550" y="1292713"/>
            <a:ext cx="8229600" cy="957008"/>
          </a:xfrm>
        </p:spPr>
        <p:txBody>
          <a:bodyPr/>
          <a:lstStyle/>
          <a:p>
            <a:pPr eaLnBrk="1" hangingPunct="1"/>
            <a:r>
              <a:rPr lang="en-US" sz="4000" b="1" dirty="0" smtClean="0">
                <a:solidFill>
                  <a:srgbClr val="000000"/>
                </a:solidFill>
                <a:latin typeface="Century Gothic"/>
                <a:cs typeface="Century Gothic"/>
              </a:rPr>
              <a:t>Design Challenges</a:t>
            </a:r>
          </a:p>
        </p:txBody>
      </p:sp>
      <p:pic>
        <p:nvPicPr>
          <p:cNvPr id="8" name="Picture 7"/>
          <p:cNvPicPr>
            <a:picLocks noChangeAspect="1"/>
          </p:cNvPicPr>
          <p:nvPr/>
        </p:nvPicPr>
        <p:blipFill>
          <a:blip r:embed="rId3"/>
          <a:stretch>
            <a:fillRect/>
          </a:stretch>
        </p:blipFill>
        <p:spPr>
          <a:xfrm>
            <a:off x="1550456" y="3331246"/>
            <a:ext cx="5875661" cy="3303448"/>
          </a:xfrm>
          <a:prstGeom prst="rect">
            <a:avLst/>
          </a:prstGeom>
        </p:spPr>
      </p:pic>
    </p:spTree>
    <p:extLst>
      <p:ext uri="{BB962C8B-B14F-4D97-AF65-F5344CB8AC3E}">
        <p14:creationId xmlns:p14="http://schemas.microsoft.com/office/powerpoint/2010/main" val="31773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3247127" y="635550"/>
            <a:ext cx="3255274" cy="2168641"/>
          </a:xfrm>
          <a:prstGeom prst="rect">
            <a:avLst/>
          </a:prstGeom>
        </p:spPr>
      </p:pic>
      <p:pic>
        <p:nvPicPr>
          <p:cNvPr id="5" name="Picture 4" descr="sma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739683"/>
            <a:ext cx="3251200" cy="2119717"/>
          </a:xfrm>
          <a:prstGeom prst="rect">
            <a:avLst/>
          </a:prstGeom>
        </p:spPr>
      </p:pic>
      <p:pic>
        <p:nvPicPr>
          <p:cNvPr id="15" name="Picture 14" descr="small.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51200" y="2602726"/>
            <a:ext cx="3251200" cy="2256674"/>
          </a:xfrm>
          <a:prstGeom prst="rect">
            <a:avLst/>
          </a:prstGeom>
        </p:spPr>
      </p:pic>
      <p:pic>
        <p:nvPicPr>
          <p:cNvPr id="6" name="Picture 5" descr="small.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03342" y="2715985"/>
            <a:ext cx="3140657" cy="2143416"/>
          </a:xfrm>
          <a:prstGeom prst="rect">
            <a:avLst/>
          </a:prstGeom>
        </p:spPr>
      </p:pic>
      <p:pic>
        <p:nvPicPr>
          <p:cNvPr id="7" name="Picture 6" descr="small.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003342" y="593510"/>
            <a:ext cx="3140657" cy="2119717"/>
          </a:xfrm>
          <a:prstGeom prst="rect">
            <a:avLst/>
          </a:prstGeom>
        </p:spPr>
      </p:pic>
      <p:pic>
        <p:nvPicPr>
          <p:cNvPr id="10" name="Picture 9" descr="small.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74" y="635550"/>
            <a:ext cx="3251200" cy="2119717"/>
          </a:xfrm>
          <a:prstGeom prst="rect">
            <a:avLst/>
          </a:prstGeom>
        </p:spPr>
      </p:pic>
      <p:pic>
        <p:nvPicPr>
          <p:cNvPr id="18" name="Picture 17" descr="small.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51200" y="4815793"/>
            <a:ext cx="3251200" cy="1953822"/>
          </a:xfrm>
          <a:prstGeom prst="rect">
            <a:avLst/>
          </a:prstGeom>
        </p:spPr>
      </p:pic>
      <p:pic>
        <p:nvPicPr>
          <p:cNvPr id="17" name="Picture 16" descr="small.jp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07416" y="4826991"/>
            <a:ext cx="3140657" cy="2060469"/>
          </a:xfrm>
          <a:prstGeom prst="rect">
            <a:avLst/>
          </a:prstGeom>
        </p:spPr>
      </p:pic>
      <p:sp>
        <p:nvSpPr>
          <p:cNvPr id="19" name="TextBox 18"/>
          <p:cNvSpPr txBox="1"/>
          <p:nvPr/>
        </p:nvSpPr>
        <p:spPr>
          <a:xfrm>
            <a:off x="0" y="144034"/>
            <a:ext cx="9143999" cy="400110"/>
          </a:xfrm>
          <a:prstGeom prst="rect">
            <a:avLst/>
          </a:prstGeom>
          <a:noFill/>
        </p:spPr>
        <p:txBody>
          <a:bodyPr wrap="square" rtlCol="0">
            <a:spAutoFit/>
          </a:bodyPr>
          <a:lstStyle/>
          <a:p>
            <a:pPr algn="ctr"/>
            <a:r>
              <a:rPr lang="en-US" sz="2000" dirty="0" err="1" smtClean="0">
                <a:latin typeface="Century Gothic"/>
                <a:cs typeface="Century Gothic"/>
              </a:rPr>
              <a:t>GrabCAD</a:t>
            </a:r>
            <a:r>
              <a:rPr lang="en-US" sz="2000" dirty="0" smtClean="0">
                <a:latin typeface="Century Gothic"/>
                <a:cs typeface="Century Gothic"/>
              </a:rPr>
              <a:t> 30 Day challenge for $3000:  492 CAD Designs Submitted</a:t>
            </a:r>
            <a:endParaRPr lang="en-US" sz="2000" dirty="0">
              <a:latin typeface="Century Gothic"/>
              <a:cs typeface="Century Gothic"/>
            </a:endParaRPr>
          </a:p>
        </p:txBody>
      </p:sp>
      <p:pic>
        <p:nvPicPr>
          <p:cNvPr id="12" name="Picture 11"/>
          <p:cNvPicPr>
            <a:picLocks noChangeAspect="1"/>
          </p:cNvPicPr>
          <p:nvPr/>
        </p:nvPicPr>
        <p:blipFill>
          <a:blip r:embed="rId10"/>
          <a:stretch>
            <a:fillRect/>
          </a:stretch>
        </p:blipFill>
        <p:spPr>
          <a:xfrm>
            <a:off x="-4074" y="4767742"/>
            <a:ext cx="3251200" cy="2090257"/>
          </a:xfrm>
          <a:prstGeom prst="rect">
            <a:avLst/>
          </a:prstGeom>
        </p:spPr>
      </p:pic>
    </p:spTree>
    <p:extLst>
      <p:ext uri="{BB962C8B-B14F-4D97-AF65-F5344CB8AC3E}">
        <p14:creationId xmlns:p14="http://schemas.microsoft.com/office/powerpoint/2010/main" val="4796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F3A20BB-4456-D74C-81DF-F68867D2AAC8}" type="slidenum">
              <a:rPr lang="en-US" smtClean="0"/>
              <a:pPr/>
              <a:t>3</a:t>
            </a:fld>
            <a:endParaRPr lang="en-US"/>
          </a:p>
        </p:txBody>
      </p:sp>
      <p:sp>
        <p:nvSpPr>
          <p:cNvPr id="3" name="Rectangle 2"/>
          <p:cNvSpPr/>
          <p:nvPr/>
        </p:nvSpPr>
        <p:spPr>
          <a:xfrm>
            <a:off x="5182870" y="928241"/>
            <a:ext cx="3529218" cy="584776"/>
          </a:xfrm>
          <a:prstGeom prst="rect">
            <a:avLst/>
          </a:prstGeom>
        </p:spPr>
        <p:txBody>
          <a:bodyPr wrap="square">
            <a:spAutoFit/>
          </a:bodyPr>
          <a:lstStyle/>
          <a:p>
            <a:pPr algn="r"/>
            <a:r>
              <a:rPr lang="en-US" sz="3200" b="1" dirty="0" smtClean="0">
                <a:latin typeface="Century Gothic"/>
                <a:cs typeface="Century Gothic"/>
              </a:rPr>
              <a:t>First Things </a:t>
            </a:r>
            <a:r>
              <a:rPr lang="en-US" sz="3200" b="1" dirty="0">
                <a:latin typeface="Century Gothic"/>
                <a:cs typeface="Century Gothic"/>
              </a:rPr>
              <a:t>F</a:t>
            </a:r>
            <a:r>
              <a:rPr lang="en-US" sz="3200" b="1" dirty="0" smtClean="0">
                <a:latin typeface="Century Gothic"/>
                <a:cs typeface="Century Gothic"/>
              </a:rPr>
              <a:t>irst!</a:t>
            </a:r>
            <a:endParaRPr lang="en-US" sz="3200" b="1" dirty="0">
              <a:latin typeface="Century Gothic"/>
              <a:cs typeface="Century Gothic"/>
            </a:endParaRPr>
          </a:p>
        </p:txBody>
      </p:sp>
      <p:sp>
        <p:nvSpPr>
          <p:cNvPr id="4" name="Rectangle 3"/>
          <p:cNvSpPr/>
          <p:nvPr/>
        </p:nvSpPr>
        <p:spPr>
          <a:xfrm>
            <a:off x="5182870" y="1991553"/>
            <a:ext cx="3529219" cy="3108544"/>
          </a:xfrm>
          <a:prstGeom prst="rect">
            <a:avLst/>
          </a:prstGeom>
        </p:spPr>
        <p:txBody>
          <a:bodyPr wrap="square">
            <a:spAutoFit/>
          </a:bodyPr>
          <a:lstStyle/>
          <a:p>
            <a:pPr algn="r"/>
            <a:r>
              <a:rPr lang="en-US" sz="2800" dirty="0" smtClean="0">
                <a:latin typeface="Century Gothic"/>
                <a:cs typeface="Century Gothic"/>
              </a:rPr>
              <a:t>NASA has some of the most amazing employees on the PLANET!</a:t>
            </a:r>
          </a:p>
          <a:p>
            <a:pPr algn="r"/>
            <a:endParaRPr lang="en-US" sz="2800" dirty="0">
              <a:latin typeface="Century Gothic"/>
              <a:cs typeface="Century Gothic"/>
            </a:endParaRPr>
          </a:p>
          <a:p>
            <a:pPr algn="r"/>
            <a:r>
              <a:rPr lang="en-US" sz="2800" dirty="0" smtClean="0">
                <a:latin typeface="Century Gothic"/>
                <a:cs typeface="Century Gothic"/>
              </a:rPr>
              <a:t>Tap into that crowd FIRST!</a:t>
            </a:r>
          </a:p>
        </p:txBody>
      </p:sp>
      <p:pic>
        <p:nvPicPr>
          <p:cNvPr id="6" name="Picture 5"/>
          <p:cNvPicPr>
            <a:picLocks noChangeAspect="1"/>
          </p:cNvPicPr>
          <p:nvPr/>
        </p:nvPicPr>
        <p:blipFill>
          <a:blip r:embed="rId2"/>
          <a:stretch>
            <a:fillRect/>
          </a:stretch>
        </p:blipFill>
        <p:spPr>
          <a:xfrm>
            <a:off x="0" y="933436"/>
            <a:ext cx="4858096" cy="5962652"/>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8437" y="181364"/>
            <a:ext cx="4729659" cy="728368"/>
          </a:xfrm>
          <a:prstGeom prst="rect">
            <a:avLst/>
          </a:prstGeom>
        </p:spPr>
      </p:pic>
    </p:spTree>
    <p:extLst>
      <p:ext uri="{BB962C8B-B14F-4D97-AF65-F5344CB8AC3E}">
        <p14:creationId xmlns:p14="http://schemas.microsoft.com/office/powerpoint/2010/main" val="1676208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2399" y="1962421"/>
            <a:ext cx="8859522" cy="783193"/>
          </a:xfrm>
          <a:prstGeom prst="roundRect">
            <a:avLst/>
          </a:prstGeom>
          <a:noFill/>
          <a:ln w="28575">
            <a:solidFill>
              <a:schemeClr val="tx1">
                <a:lumMod val="50000"/>
                <a:lumOff val="50000"/>
              </a:schemeClr>
            </a:solidFill>
          </a:ln>
        </p:spPr>
        <p:txBody>
          <a:bodyPr wrap="square" rtlCol="0">
            <a:spAutoFit/>
          </a:bodyPr>
          <a:lstStyle/>
          <a:p>
            <a:r>
              <a:rPr lang="en-US" sz="2000" dirty="0" smtClean="0">
                <a:latin typeface="Century Gothic"/>
                <a:cs typeface="Century Gothic"/>
              </a:rPr>
              <a:t>A NASA-wide crowdsourcing platform for employees to find technical solutions, new ideas, or expertise using prize-based challenges.</a:t>
            </a:r>
          </a:p>
        </p:txBody>
      </p:sp>
      <p:sp>
        <p:nvSpPr>
          <p:cNvPr id="5" name="Rectangular Callout 4"/>
          <p:cNvSpPr/>
          <p:nvPr/>
        </p:nvSpPr>
        <p:spPr>
          <a:xfrm>
            <a:off x="152399" y="1500633"/>
            <a:ext cx="2971800" cy="422398"/>
          </a:xfrm>
          <a:prstGeom prst="wedgeRect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Century Gothic"/>
                <a:cs typeface="Century Gothic"/>
              </a:rPr>
              <a:t>What Is </a:t>
            </a:r>
            <a:r>
              <a:rPr lang="en-US" sz="2000" b="1" dirty="0" err="1" smtClean="0">
                <a:latin typeface="Century Gothic"/>
                <a:cs typeface="Century Gothic"/>
              </a:rPr>
              <a:t>NASA@work</a:t>
            </a:r>
            <a:r>
              <a:rPr lang="en-US" sz="2000" b="1" dirty="0" smtClean="0">
                <a:latin typeface="Century Gothic"/>
                <a:cs typeface="Century Gothic"/>
              </a:rPr>
              <a:t>?</a:t>
            </a:r>
            <a:endParaRPr lang="en-US" sz="2000" b="1" dirty="0">
              <a:latin typeface="Century Gothic"/>
              <a:cs typeface="Century Gothic"/>
            </a:endParaRPr>
          </a:p>
        </p:txBody>
      </p:sp>
      <p:sp>
        <p:nvSpPr>
          <p:cNvPr id="30" name="Slide Number Placeholder 1"/>
          <p:cNvSpPr>
            <a:spLocks noGrp="1"/>
          </p:cNvSpPr>
          <p:nvPr>
            <p:ph type="sldNum" sz="quarter" idx="12"/>
          </p:nvPr>
        </p:nvSpPr>
        <p:spPr>
          <a:xfrm>
            <a:off x="7814328" y="6420163"/>
            <a:ext cx="1082325" cy="365125"/>
          </a:xfrm>
        </p:spPr>
        <p:txBody>
          <a:bodyPr/>
          <a:lstStyle/>
          <a:p>
            <a:pPr algn="r"/>
            <a:fld id="{38237106-F2ED-405E-BC33-CC3CF426205F}" type="slidenum">
              <a:rPr lang="en-US" sz="1500" smtClean="0">
                <a:solidFill>
                  <a:schemeClr val="tx1"/>
                </a:solidFill>
              </a:rPr>
              <a:pPr algn="r"/>
              <a:t>4</a:t>
            </a:fld>
            <a:endParaRPr lang="en-US" sz="1500" dirty="0">
              <a:solidFill>
                <a:schemeClr val="tx1"/>
              </a:solidFill>
            </a:endParaRPr>
          </a:p>
        </p:txBody>
      </p:sp>
      <p:pic>
        <p:nvPicPr>
          <p:cNvPr id="31" name="Picture 30" descr="Screen Shot 2014-09-15 at 5.29.19 P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93505" y="193767"/>
            <a:ext cx="5246180" cy="934963"/>
          </a:xfrm>
          <a:prstGeom prst="rect">
            <a:avLst/>
          </a:prstGeom>
        </p:spPr>
      </p:pic>
      <p:grpSp>
        <p:nvGrpSpPr>
          <p:cNvPr id="6" name="Group 5"/>
          <p:cNvGrpSpPr/>
          <p:nvPr/>
        </p:nvGrpSpPr>
        <p:grpSpPr>
          <a:xfrm>
            <a:off x="235239" y="3384140"/>
            <a:ext cx="8661414" cy="1277151"/>
            <a:chOff x="177786" y="4880849"/>
            <a:chExt cx="8661414" cy="1277151"/>
          </a:xfrm>
        </p:grpSpPr>
        <p:sp>
          <p:nvSpPr>
            <p:cNvPr id="11" name="Rounded Rectangle 10"/>
            <p:cNvSpPr/>
            <p:nvPr/>
          </p:nvSpPr>
          <p:spPr>
            <a:xfrm>
              <a:off x="177786" y="5340755"/>
              <a:ext cx="8661414" cy="817245"/>
            </a:xfrm>
            <a:prstGeom prst="roundRect">
              <a:avLst/>
            </a:prstGeom>
            <a:ln w="28575">
              <a:solidFill>
                <a:schemeClr val="tx1">
                  <a:lumMod val="50000"/>
                  <a:lumOff val="50000"/>
                </a:schemeClr>
              </a:solidFill>
            </a:ln>
          </p:spPr>
          <p:txBody>
            <a:bodyPr wrap="square">
              <a:spAutoFit/>
            </a:bodyPr>
            <a:lstStyle/>
            <a:p>
              <a:r>
                <a:rPr lang="en-US" sz="1600" dirty="0" smtClean="0">
                  <a:solidFill>
                    <a:srgbClr val="000000"/>
                  </a:solidFill>
                  <a:latin typeface="Century Gothic"/>
                  <a:cs typeface="Century Gothic"/>
                </a:rPr>
                <a:t>Generate </a:t>
              </a:r>
              <a:r>
                <a:rPr lang="en-US" sz="1600" dirty="0">
                  <a:solidFill>
                    <a:srgbClr val="000000"/>
                  </a:solidFill>
                  <a:latin typeface="Century Gothic"/>
                  <a:cs typeface="Century Gothic"/>
                </a:rPr>
                <a:t>new ideas, </a:t>
              </a:r>
              <a:r>
                <a:rPr lang="en-US" sz="1600" dirty="0" smtClean="0">
                  <a:solidFill>
                    <a:srgbClr val="000000"/>
                  </a:solidFill>
                  <a:latin typeface="Century Gothic"/>
                  <a:cs typeface="Century Gothic"/>
                </a:rPr>
                <a:t>concepts</a:t>
              </a:r>
            </a:p>
            <a:p>
              <a:endParaRPr lang="en-US" sz="1000" dirty="0" smtClean="0">
                <a:solidFill>
                  <a:srgbClr val="000000"/>
                </a:solidFill>
                <a:latin typeface="Century Gothic"/>
                <a:cs typeface="Century Gothic"/>
              </a:endParaRPr>
            </a:p>
            <a:p>
              <a:r>
                <a:rPr lang="en-US" sz="1600" dirty="0">
                  <a:solidFill>
                    <a:srgbClr val="000000"/>
                  </a:solidFill>
                  <a:latin typeface="Century Gothic"/>
                  <a:cs typeface="Century Gothic"/>
                </a:rPr>
                <a:t>Collect new and creative </a:t>
              </a:r>
              <a:r>
                <a:rPr lang="en-US" sz="1600" dirty="0" smtClean="0">
                  <a:solidFill>
                    <a:srgbClr val="000000"/>
                  </a:solidFill>
                  <a:latin typeface="Century Gothic"/>
                  <a:cs typeface="Century Gothic"/>
                </a:rPr>
                <a:t>input</a:t>
              </a:r>
            </a:p>
          </p:txBody>
        </p:sp>
        <p:sp>
          <p:nvSpPr>
            <p:cNvPr id="8" name="Rectangular Callout 7"/>
            <p:cNvSpPr/>
            <p:nvPr/>
          </p:nvSpPr>
          <p:spPr>
            <a:xfrm>
              <a:off x="177786" y="4880849"/>
              <a:ext cx="4267200" cy="372513"/>
            </a:xfrm>
            <a:prstGeom prst="wedgeRect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Century Gothic"/>
                  <a:cs typeface="Century Gothic"/>
                </a:rPr>
                <a:t>How Can </a:t>
              </a:r>
              <a:r>
                <a:rPr lang="en-US" sz="2000" b="1" dirty="0" err="1" smtClean="0">
                  <a:latin typeface="Century Gothic"/>
                  <a:cs typeface="Century Gothic"/>
                </a:rPr>
                <a:t>NASA@work</a:t>
              </a:r>
              <a:r>
                <a:rPr lang="en-US" sz="2000" b="1" dirty="0" smtClean="0">
                  <a:latin typeface="Century Gothic"/>
                  <a:cs typeface="Century Gothic"/>
                </a:rPr>
                <a:t> Be Used? </a:t>
              </a:r>
              <a:endParaRPr lang="en-US" sz="2000" b="1" dirty="0">
                <a:latin typeface="Century Gothic"/>
                <a:cs typeface="Century Gothic"/>
              </a:endParaRPr>
            </a:p>
          </p:txBody>
        </p:sp>
        <p:sp>
          <p:nvSpPr>
            <p:cNvPr id="2" name="Rectangle 1"/>
            <p:cNvSpPr/>
            <p:nvPr/>
          </p:nvSpPr>
          <p:spPr>
            <a:xfrm>
              <a:off x="3256911" y="5384855"/>
              <a:ext cx="5518997" cy="738664"/>
            </a:xfrm>
            <a:prstGeom prst="rect">
              <a:avLst/>
            </a:prstGeom>
          </p:spPr>
          <p:txBody>
            <a:bodyPr wrap="square">
              <a:spAutoFit/>
            </a:bodyPr>
            <a:lstStyle/>
            <a:p>
              <a:pPr algn="r"/>
              <a:r>
                <a:rPr lang="en-US" sz="1600" dirty="0" smtClean="0">
                  <a:solidFill>
                    <a:srgbClr val="000000"/>
                  </a:solidFill>
                  <a:latin typeface="Century Gothic"/>
                  <a:cs typeface="Century Gothic"/>
                </a:rPr>
                <a:t>Survey </a:t>
              </a:r>
              <a:r>
                <a:rPr lang="en-US" sz="1600" dirty="0">
                  <a:solidFill>
                    <a:srgbClr val="000000"/>
                  </a:solidFill>
                  <a:latin typeface="Century Gothic"/>
                  <a:cs typeface="Century Gothic"/>
                </a:rPr>
                <a:t>NASA for knowledge or expertise</a:t>
              </a:r>
            </a:p>
            <a:p>
              <a:pPr algn="r"/>
              <a:endParaRPr lang="en-US" sz="1000" dirty="0" smtClean="0">
                <a:solidFill>
                  <a:srgbClr val="000000"/>
                </a:solidFill>
                <a:latin typeface="Century Gothic"/>
                <a:cs typeface="Century Gothic"/>
              </a:endParaRPr>
            </a:p>
            <a:p>
              <a:pPr algn="r"/>
              <a:r>
                <a:rPr lang="en-US" sz="1600" dirty="0" smtClean="0">
                  <a:solidFill>
                    <a:srgbClr val="000000"/>
                  </a:solidFill>
                  <a:latin typeface="Century Gothic"/>
                  <a:cs typeface="Century Gothic"/>
                </a:rPr>
                <a:t>Refine </a:t>
              </a:r>
              <a:r>
                <a:rPr lang="en-US" sz="1600" dirty="0">
                  <a:solidFill>
                    <a:srgbClr val="000000"/>
                  </a:solidFill>
                  <a:latin typeface="Century Gothic"/>
                  <a:cs typeface="Century Gothic"/>
                </a:rPr>
                <a:t>a challenge prior to external crowdsourcing</a:t>
              </a:r>
            </a:p>
          </p:txBody>
        </p:sp>
      </p:grpSp>
      <p:sp>
        <p:nvSpPr>
          <p:cNvPr id="3" name="Rectangle 2"/>
          <p:cNvSpPr/>
          <p:nvPr/>
        </p:nvSpPr>
        <p:spPr>
          <a:xfrm>
            <a:off x="235239" y="5288827"/>
            <a:ext cx="8429238" cy="954107"/>
          </a:xfrm>
          <a:prstGeom prst="rect">
            <a:avLst/>
          </a:prstGeom>
        </p:spPr>
        <p:txBody>
          <a:bodyPr wrap="square">
            <a:spAutoFit/>
          </a:bodyPr>
          <a:lstStyle/>
          <a:p>
            <a:pPr algn="ctr"/>
            <a:r>
              <a:rPr lang="en-US" sz="2800" dirty="0" err="1" smtClean="0">
                <a:solidFill>
                  <a:srgbClr val="FF0000"/>
                </a:solidFill>
                <a:latin typeface="Century Gothic"/>
                <a:cs typeface="Century Gothic"/>
              </a:rPr>
              <a:t>NASA@work</a:t>
            </a:r>
            <a:r>
              <a:rPr lang="en-US" sz="2800" dirty="0" smtClean="0">
                <a:solidFill>
                  <a:srgbClr val="FF0000"/>
                </a:solidFill>
                <a:latin typeface="Century Gothic"/>
                <a:cs typeface="Century Gothic"/>
              </a:rPr>
              <a:t> is </a:t>
            </a:r>
            <a:r>
              <a:rPr lang="en-US" sz="2800" b="1" dirty="0" smtClean="0">
                <a:solidFill>
                  <a:srgbClr val="FF0000"/>
                </a:solidFill>
                <a:latin typeface="Century Gothic"/>
                <a:cs typeface="Century Gothic"/>
              </a:rPr>
              <a:t>FREE</a:t>
            </a:r>
            <a:r>
              <a:rPr lang="en-US" sz="2800" dirty="0" smtClean="0">
                <a:solidFill>
                  <a:srgbClr val="FF0000"/>
                </a:solidFill>
                <a:latin typeface="Century Gothic"/>
                <a:cs typeface="Century Gothic"/>
              </a:rPr>
              <a:t> for any NASA projects that want to post a challenge!</a:t>
            </a:r>
            <a:endParaRPr lang="en-US" sz="2800" dirty="0">
              <a:solidFill>
                <a:srgbClr val="FF0000"/>
              </a:solidFill>
            </a:endParaRPr>
          </a:p>
        </p:txBody>
      </p:sp>
    </p:spTree>
    <p:extLst>
      <p:ext uri="{BB962C8B-B14F-4D97-AF65-F5344CB8AC3E}">
        <p14:creationId xmlns:p14="http://schemas.microsoft.com/office/powerpoint/2010/main" val="23998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2" presetClass="entr" presetSubtype="4"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6" presetClass="emph" presetSubtype="0" repeatCount="10000" fill="hold" grpId="0" nodeType="withEffect">
                                  <p:stCondLst>
                                    <p:cond delay="300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6-08 at 8.09.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601"/>
            <a:ext cx="9144000" cy="6699874"/>
          </a:xfrm>
          <a:prstGeom prst="rect">
            <a:avLst/>
          </a:prstGeom>
        </p:spPr>
      </p:pic>
      <p:sp>
        <p:nvSpPr>
          <p:cNvPr id="4" name="Slide Number Placeholder 3"/>
          <p:cNvSpPr>
            <a:spLocks noGrp="1"/>
          </p:cNvSpPr>
          <p:nvPr>
            <p:ph type="sldNum" sz="quarter" idx="12"/>
          </p:nvPr>
        </p:nvSpPr>
        <p:spPr/>
        <p:txBody>
          <a:bodyPr/>
          <a:lstStyle/>
          <a:p>
            <a:fld id="{8F3A20BB-4456-D74C-81DF-F68867D2AAC8}" type="slidenum">
              <a:rPr lang="en-US" smtClean="0"/>
              <a:pPr/>
              <a:t>5</a:t>
            </a:fld>
            <a:endParaRPr lang="en-US"/>
          </a:p>
        </p:txBody>
      </p:sp>
    </p:spTree>
    <p:extLst>
      <p:ext uri="{BB962C8B-B14F-4D97-AF65-F5344CB8AC3E}">
        <p14:creationId xmlns:p14="http://schemas.microsoft.com/office/powerpoint/2010/main" val="1853691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09562" y="2944288"/>
            <a:ext cx="3156003" cy="998831"/>
          </a:xfrm>
        </p:spPr>
        <p:txBody>
          <a:bodyPr/>
          <a:lstStyle/>
          <a:p>
            <a:pPr>
              <a:lnSpc>
                <a:spcPct val="200000"/>
              </a:lnSpc>
            </a:pPr>
            <a:r>
              <a:rPr lang="en-US" sz="2800" dirty="0" smtClean="0">
                <a:latin typeface="Century Gothic"/>
                <a:cs typeface="Century Gothic"/>
              </a:rPr>
              <a:t>Solver Reward System</a:t>
            </a:r>
            <a:endParaRPr lang="en-US" sz="2800" dirty="0">
              <a:latin typeface="Century Gothic"/>
              <a:cs typeface="Century Gothic"/>
            </a:endParaRPr>
          </a:p>
        </p:txBody>
      </p:sp>
      <p:sp>
        <p:nvSpPr>
          <p:cNvPr id="7" name="Slide Number Placeholder 1"/>
          <p:cNvSpPr>
            <a:spLocks noGrp="1"/>
          </p:cNvSpPr>
          <p:nvPr>
            <p:ph type="sldNum" sz="quarter" idx="12"/>
          </p:nvPr>
        </p:nvSpPr>
        <p:spPr/>
        <p:txBody>
          <a:bodyPr/>
          <a:lstStyle/>
          <a:p>
            <a:pPr algn="r"/>
            <a:fld id="{38237106-F2ED-405E-BC33-CC3CF426205F}" type="slidenum">
              <a:rPr lang="en-US" sz="1500" smtClean="0">
                <a:solidFill>
                  <a:schemeClr val="tx1"/>
                </a:solidFill>
              </a:rPr>
              <a:pPr algn="r"/>
              <a:t>6</a:t>
            </a:fld>
            <a:endParaRPr lang="en-US" sz="1500" dirty="0">
              <a:solidFill>
                <a:schemeClr val="tx1"/>
              </a:solidFill>
            </a:endParaRPr>
          </a:p>
        </p:txBody>
      </p:sp>
      <p:pic>
        <p:nvPicPr>
          <p:cNvPr id="8" name="Picture 7" descr="Screen Shot 2014-09-15 at 5.29.19 P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38545" y="2944288"/>
            <a:ext cx="3651877" cy="650830"/>
          </a:xfrm>
          <a:prstGeom prst="rect">
            <a:avLst/>
          </a:prstGeom>
        </p:spPr>
      </p:pic>
      <p:pic>
        <p:nvPicPr>
          <p:cNvPr id="19" name="Picture 18" descr="Screen Shot 2015-02-16 at 8.39.26 A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41275" y="6056"/>
            <a:ext cx="3849147" cy="531711"/>
          </a:xfrm>
          <a:prstGeom prst="rect">
            <a:avLst/>
          </a:prstGeom>
        </p:spPr>
      </p:pic>
      <p:pic>
        <p:nvPicPr>
          <p:cNvPr id="20" name="Picture 19" descr="Screen Shot 2015-02-16 at 8.40.29 A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87467" y="4826795"/>
            <a:ext cx="1501243" cy="1189497"/>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87467" y="163462"/>
            <a:ext cx="2060367" cy="151144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18513" y="238448"/>
            <a:ext cx="2024478" cy="1265299"/>
          </a:xfrm>
          <a:prstGeom prst="rect">
            <a:avLst/>
          </a:prstGeom>
        </p:spPr>
      </p:pic>
      <p:grpSp>
        <p:nvGrpSpPr>
          <p:cNvPr id="25" name="Group 24"/>
          <p:cNvGrpSpPr/>
          <p:nvPr/>
        </p:nvGrpSpPr>
        <p:grpSpPr>
          <a:xfrm>
            <a:off x="7389610" y="4552240"/>
            <a:ext cx="1590778" cy="1804110"/>
            <a:chOff x="7630752" y="4552240"/>
            <a:chExt cx="1349635" cy="1687044"/>
          </a:xfrm>
        </p:grpSpPr>
        <p:pic>
          <p:nvPicPr>
            <p:cNvPr id="23" name="Picture 2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30752" y="4552240"/>
              <a:ext cx="1349635" cy="1687044"/>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83651" y="5556819"/>
              <a:ext cx="1012874" cy="646562"/>
            </a:xfrm>
            <a:prstGeom prst="rect">
              <a:avLst/>
            </a:prstGeom>
          </p:spPr>
        </p:pic>
      </p:grpSp>
      <p:grpSp>
        <p:nvGrpSpPr>
          <p:cNvPr id="18" name="Group 17"/>
          <p:cNvGrpSpPr/>
          <p:nvPr/>
        </p:nvGrpSpPr>
        <p:grpSpPr>
          <a:xfrm>
            <a:off x="1458460" y="5880100"/>
            <a:ext cx="6172292" cy="952500"/>
            <a:chOff x="1255132" y="5780077"/>
            <a:chExt cx="6172292" cy="952500"/>
          </a:xfrm>
        </p:grpSpPr>
        <p:pic>
          <p:nvPicPr>
            <p:cNvPr id="16" name="Picture 15" descr="Screen Shot 2015-02-16 at 8.34.35 AM.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255132" y="5780077"/>
              <a:ext cx="6172292" cy="952500"/>
            </a:xfrm>
            <a:prstGeom prst="rect">
              <a:avLst/>
            </a:prstGeom>
            <a:ln>
              <a:solidFill>
                <a:schemeClr val="tx2"/>
              </a:solidFill>
            </a:ln>
          </p:spPr>
        </p:pic>
        <p:sp>
          <p:nvSpPr>
            <p:cNvPr id="17" name="TextBox 16"/>
            <p:cNvSpPr txBox="1"/>
            <p:nvPr/>
          </p:nvSpPr>
          <p:spPr>
            <a:xfrm>
              <a:off x="2008211" y="6139261"/>
              <a:ext cx="5419213" cy="584776"/>
            </a:xfrm>
            <a:prstGeom prst="rect">
              <a:avLst/>
            </a:prstGeom>
            <a:solidFill>
              <a:srgbClr val="FFFFFF"/>
            </a:solidFill>
          </p:spPr>
          <p:txBody>
            <a:bodyPr wrap="square" rtlCol="0">
              <a:spAutoFit/>
            </a:bodyPr>
            <a:lstStyle/>
            <a:p>
              <a:r>
                <a:rPr lang="en-US" sz="1600" dirty="0" smtClean="0"/>
                <a:t>Congratulations </a:t>
              </a:r>
              <a:r>
                <a:rPr lang="en-US" sz="1600" dirty="0" smtClean="0">
                  <a:solidFill>
                    <a:srgbClr val="6076B4"/>
                  </a:solidFill>
                </a:rPr>
                <a:t>@</a:t>
              </a:r>
              <a:r>
                <a:rPr lang="en-US" sz="1600" dirty="0" err="1" smtClean="0">
                  <a:solidFill>
                    <a:srgbClr val="6076B4"/>
                  </a:solidFill>
                </a:rPr>
                <a:t>JohnJames</a:t>
              </a:r>
              <a:r>
                <a:rPr lang="en-US" sz="1600" dirty="0" smtClean="0">
                  <a:solidFill>
                    <a:srgbClr val="6076B4"/>
                  </a:solidFill>
                </a:rPr>
                <a:t> </a:t>
              </a:r>
              <a:r>
                <a:rPr lang="en-US" sz="1600" dirty="0" smtClean="0"/>
                <a:t>for your winning </a:t>
              </a:r>
              <a:r>
                <a:rPr lang="en-US" sz="1600" dirty="0" err="1" smtClean="0"/>
                <a:t>NASA@work</a:t>
              </a:r>
              <a:r>
                <a:rPr lang="en-US" sz="1600" dirty="0" smtClean="0"/>
                <a:t> </a:t>
              </a:r>
            </a:p>
            <a:p>
              <a:r>
                <a:rPr lang="en-US" sz="1600" dirty="0" smtClean="0"/>
                <a:t>Award </a:t>
              </a:r>
              <a:r>
                <a:rPr lang="en-US" sz="1600" dirty="0" smtClean="0">
                  <a:solidFill>
                    <a:srgbClr val="6076B4"/>
                  </a:solidFill>
                </a:rPr>
                <a:t>#</a:t>
              </a:r>
              <a:r>
                <a:rPr lang="en-US" sz="1600" dirty="0" err="1" smtClean="0">
                  <a:solidFill>
                    <a:srgbClr val="6076B4"/>
                  </a:solidFill>
                </a:rPr>
                <a:t>NASA@work</a:t>
              </a:r>
              <a:r>
                <a:rPr lang="en-US" sz="1600" dirty="0" smtClean="0">
                  <a:solidFill>
                    <a:srgbClr val="6076B4"/>
                  </a:solidFill>
                </a:rPr>
                <a:t> #NASA #</a:t>
              </a:r>
              <a:r>
                <a:rPr lang="en-US" sz="1600" dirty="0" err="1" smtClean="0">
                  <a:solidFill>
                    <a:srgbClr val="6076B4"/>
                  </a:solidFill>
                </a:rPr>
                <a:t>JohnJamesRocks</a:t>
              </a:r>
              <a:endParaRPr lang="en-US" sz="1600" dirty="0">
                <a:solidFill>
                  <a:srgbClr val="6076B4"/>
                </a:solidFill>
              </a:endParaRPr>
            </a:p>
          </p:txBody>
        </p:sp>
      </p:grpSp>
      <p:sp>
        <p:nvSpPr>
          <p:cNvPr id="9" name="Rounded Rectangle 8"/>
          <p:cNvSpPr/>
          <p:nvPr/>
        </p:nvSpPr>
        <p:spPr>
          <a:xfrm>
            <a:off x="3325728" y="409603"/>
            <a:ext cx="2051672" cy="1858397"/>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t"/>
            <a:r>
              <a:rPr lang="en-US" sz="2000" b="1" dirty="0">
                <a:solidFill>
                  <a:srgbClr val="000000"/>
                </a:solidFill>
                <a:latin typeface="Century Gothic"/>
                <a:cs typeface="Century Gothic"/>
              </a:rPr>
              <a:t>NASA External Public </a:t>
            </a:r>
            <a:r>
              <a:rPr lang="en-US" sz="2000" b="1" dirty="0" smtClean="0">
                <a:solidFill>
                  <a:srgbClr val="000000"/>
                </a:solidFill>
                <a:latin typeface="Century Gothic"/>
                <a:cs typeface="Century Gothic"/>
              </a:rPr>
              <a:t>Recognition</a:t>
            </a:r>
            <a:endParaRPr lang="en-US" sz="2000" b="1" dirty="0">
              <a:solidFill>
                <a:srgbClr val="000000"/>
              </a:solidFill>
              <a:latin typeface="Century Gothic"/>
              <a:cs typeface="Century Gothic"/>
            </a:endParaRPr>
          </a:p>
        </p:txBody>
      </p:sp>
      <p:sp>
        <p:nvSpPr>
          <p:cNvPr id="10" name="Rounded Rectangle 9"/>
          <p:cNvSpPr/>
          <p:nvPr/>
        </p:nvSpPr>
        <p:spPr>
          <a:xfrm>
            <a:off x="627091" y="1085891"/>
            <a:ext cx="2051672" cy="1858397"/>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t"/>
            <a:r>
              <a:rPr lang="en-US" sz="2000" b="1" dirty="0">
                <a:solidFill>
                  <a:srgbClr val="000000"/>
                </a:solidFill>
                <a:latin typeface="Century Gothic"/>
                <a:cs typeface="Century Gothic"/>
              </a:rPr>
              <a:t>Cool NASA </a:t>
            </a:r>
            <a:r>
              <a:rPr lang="en-US" sz="2000" b="1" dirty="0" smtClean="0">
                <a:solidFill>
                  <a:srgbClr val="000000"/>
                </a:solidFill>
                <a:latin typeface="Century Gothic"/>
                <a:cs typeface="Century Gothic"/>
              </a:rPr>
              <a:t>Experience</a:t>
            </a:r>
            <a:endParaRPr lang="en-US" sz="2000" dirty="0">
              <a:solidFill>
                <a:srgbClr val="000000"/>
              </a:solidFill>
              <a:latin typeface="Century Gothic"/>
              <a:cs typeface="Century Gothic"/>
            </a:endParaRPr>
          </a:p>
        </p:txBody>
      </p:sp>
      <p:sp>
        <p:nvSpPr>
          <p:cNvPr id="11" name="Rounded Rectangle 10"/>
          <p:cNvSpPr/>
          <p:nvPr/>
        </p:nvSpPr>
        <p:spPr>
          <a:xfrm>
            <a:off x="6220568" y="3589765"/>
            <a:ext cx="2051673" cy="1858397"/>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t"/>
            <a:r>
              <a:rPr lang="en-US" sz="2000" b="1" dirty="0">
                <a:solidFill>
                  <a:srgbClr val="000000"/>
                </a:solidFill>
                <a:latin typeface="Century Gothic"/>
                <a:cs typeface="Century Gothic"/>
              </a:rPr>
              <a:t>Astronaut Autographed </a:t>
            </a:r>
            <a:r>
              <a:rPr lang="en-US" sz="2000" b="1" dirty="0" smtClean="0">
                <a:solidFill>
                  <a:srgbClr val="000000"/>
                </a:solidFill>
                <a:latin typeface="Century Gothic"/>
                <a:cs typeface="Century Gothic"/>
              </a:rPr>
              <a:t>Item</a:t>
            </a:r>
            <a:endParaRPr lang="en-US" sz="2000" b="1" dirty="0">
              <a:solidFill>
                <a:srgbClr val="000000"/>
              </a:solidFill>
              <a:latin typeface="Century Gothic"/>
              <a:cs typeface="Century Gothic"/>
            </a:endParaRPr>
          </a:p>
        </p:txBody>
      </p:sp>
      <p:sp>
        <p:nvSpPr>
          <p:cNvPr id="12" name="Rounded Rectangle 11"/>
          <p:cNvSpPr/>
          <p:nvPr/>
        </p:nvSpPr>
        <p:spPr>
          <a:xfrm>
            <a:off x="3323243" y="4280863"/>
            <a:ext cx="2051673" cy="185839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t"/>
            <a:r>
              <a:rPr lang="en-US" sz="2000" b="1" dirty="0">
                <a:solidFill>
                  <a:srgbClr val="000000"/>
                </a:solidFill>
                <a:latin typeface="Century Gothic"/>
                <a:cs typeface="Century Gothic"/>
              </a:rPr>
              <a:t>Social Media Recognition from </a:t>
            </a:r>
            <a:r>
              <a:rPr lang="en-US" sz="2000" b="1" dirty="0" smtClean="0">
                <a:solidFill>
                  <a:srgbClr val="000000"/>
                </a:solidFill>
                <a:latin typeface="Century Gothic"/>
                <a:cs typeface="Century Gothic"/>
              </a:rPr>
              <a:t>Astronaut</a:t>
            </a:r>
            <a:endParaRPr lang="en-US" sz="2000" b="1" dirty="0">
              <a:solidFill>
                <a:srgbClr val="000000"/>
              </a:solidFill>
              <a:latin typeface="Century Gothic"/>
              <a:cs typeface="Century Gothic"/>
            </a:endParaRPr>
          </a:p>
        </p:txBody>
      </p:sp>
      <p:sp>
        <p:nvSpPr>
          <p:cNvPr id="13" name="Rounded Rectangle 12"/>
          <p:cNvSpPr/>
          <p:nvPr/>
        </p:nvSpPr>
        <p:spPr>
          <a:xfrm>
            <a:off x="566688" y="3589765"/>
            <a:ext cx="2051672" cy="1858397"/>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t"/>
            <a:r>
              <a:rPr lang="en-US" sz="2000" b="1" dirty="0">
                <a:solidFill>
                  <a:srgbClr val="000000"/>
                </a:solidFill>
                <a:latin typeface="Century Gothic"/>
                <a:cs typeface="Century Gothic"/>
              </a:rPr>
              <a:t>Recognition by Center Director and Agency </a:t>
            </a:r>
            <a:r>
              <a:rPr lang="en-US" sz="2000" b="1" dirty="0" smtClean="0">
                <a:solidFill>
                  <a:srgbClr val="000000"/>
                </a:solidFill>
                <a:latin typeface="Century Gothic"/>
                <a:cs typeface="Century Gothic"/>
              </a:rPr>
              <a:t>Management</a:t>
            </a:r>
            <a:endParaRPr lang="en-US" sz="2000" dirty="0">
              <a:solidFill>
                <a:srgbClr val="000000"/>
              </a:solidFill>
              <a:latin typeface="Century Gothic"/>
              <a:cs typeface="Century Gothic"/>
            </a:endParaRPr>
          </a:p>
        </p:txBody>
      </p:sp>
      <p:sp>
        <p:nvSpPr>
          <p:cNvPr id="14" name="Rounded Rectangle 13"/>
          <p:cNvSpPr/>
          <p:nvPr/>
        </p:nvSpPr>
        <p:spPr>
          <a:xfrm>
            <a:off x="6142762" y="1085891"/>
            <a:ext cx="2051673" cy="1858397"/>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t"/>
            <a:r>
              <a:rPr lang="en-US" sz="2000" b="1" dirty="0">
                <a:solidFill>
                  <a:srgbClr val="000000"/>
                </a:solidFill>
                <a:latin typeface="Century Gothic"/>
                <a:cs typeface="Century Gothic"/>
              </a:rPr>
              <a:t>Item Flown in </a:t>
            </a:r>
            <a:r>
              <a:rPr lang="en-US" sz="2000" b="1" dirty="0" smtClean="0">
                <a:solidFill>
                  <a:srgbClr val="000000"/>
                </a:solidFill>
                <a:latin typeface="Century Gothic"/>
                <a:cs typeface="Century Gothic"/>
              </a:rPr>
              <a:t>Space</a:t>
            </a:r>
            <a:endParaRPr lang="en-US" sz="2000" b="1" dirty="0">
              <a:solidFill>
                <a:srgbClr val="000000"/>
              </a:solidFill>
              <a:latin typeface="Century Gothic"/>
              <a:cs typeface="Century Gothic"/>
            </a:endParaRPr>
          </a:p>
        </p:txBody>
      </p:sp>
    </p:spTree>
    <p:extLst>
      <p:ext uri="{BB962C8B-B14F-4D97-AF65-F5344CB8AC3E}">
        <p14:creationId xmlns:p14="http://schemas.microsoft.com/office/powerpoint/2010/main" val="19059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 fill="hold"/>
                                        <p:tgtEl>
                                          <p:spTgt spid="10"/>
                                        </p:tgtEl>
                                        <p:attrNameLst>
                                          <p:attrName>ppt_w</p:attrName>
                                        </p:attrNameLst>
                                      </p:cBhvr>
                                      <p:tavLst>
                                        <p:tav tm="0">
                                          <p:val>
                                            <p:fltVal val="0"/>
                                          </p:val>
                                        </p:tav>
                                        <p:tav tm="100000">
                                          <p:val>
                                            <p:strVal val="#ppt_w"/>
                                          </p:val>
                                        </p:tav>
                                      </p:tavLst>
                                    </p:anim>
                                    <p:anim calcmode="lin" valueType="num">
                                      <p:cBhvr>
                                        <p:cTn id="8" dur="200" fill="hold"/>
                                        <p:tgtEl>
                                          <p:spTgt spid="10"/>
                                        </p:tgtEl>
                                        <p:attrNameLst>
                                          <p:attrName>ppt_h</p:attrName>
                                        </p:attrNameLst>
                                      </p:cBhvr>
                                      <p:tavLst>
                                        <p:tav tm="0">
                                          <p:val>
                                            <p:fltVal val="0"/>
                                          </p:val>
                                        </p:tav>
                                        <p:tav tm="100000">
                                          <p:val>
                                            <p:strVal val="#ppt_h"/>
                                          </p:val>
                                        </p:tav>
                                      </p:tavLst>
                                    </p:anim>
                                    <p:animEffect transition="in" filter="fade">
                                      <p:cBhvr>
                                        <p:cTn id="9" dur="200"/>
                                        <p:tgtEl>
                                          <p:spTgt spid="10"/>
                                        </p:tgtEl>
                                      </p:cBhvr>
                                    </p:animEffect>
                                  </p:childTnLst>
                                </p:cTn>
                              </p:par>
                            </p:childTnLst>
                          </p:cTn>
                        </p:par>
                        <p:par>
                          <p:cTn id="10" fill="hold">
                            <p:stCondLst>
                              <p:cond delay="2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200" fill="hold"/>
                                        <p:tgtEl>
                                          <p:spTgt spid="9"/>
                                        </p:tgtEl>
                                        <p:attrNameLst>
                                          <p:attrName>ppt_w</p:attrName>
                                        </p:attrNameLst>
                                      </p:cBhvr>
                                      <p:tavLst>
                                        <p:tav tm="0">
                                          <p:val>
                                            <p:fltVal val="0"/>
                                          </p:val>
                                        </p:tav>
                                        <p:tav tm="100000">
                                          <p:val>
                                            <p:strVal val="#ppt_w"/>
                                          </p:val>
                                        </p:tav>
                                      </p:tavLst>
                                    </p:anim>
                                    <p:anim calcmode="lin" valueType="num">
                                      <p:cBhvr>
                                        <p:cTn id="14" dur="200" fill="hold"/>
                                        <p:tgtEl>
                                          <p:spTgt spid="9"/>
                                        </p:tgtEl>
                                        <p:attrNameLst>
                                          <p:attrName>ppt_h</p:attrName>
                                        </p:attrNameLst>
                                      </p:cBhvr>
                                      <p:tavLst>
                                        <p:tav tm="0">
                                          <p:val>
                                            <p:fltVal val="0"/>
                                          </p:val>
                                        </p:tav>
                                        <p:tav tm="100000">
                                          <p:val>
                                            <p:strVal val="#ppt_h"/>
                                          </p:val>
                                        </p:tav>
                                      </p:tavLst>
                                    </p:anim>
                                    <p:animEffect transition="in" filter="fade">
                                      <p:cBhvr>
                                        <p:cTn id="15" dur="200"/>
                                        <p:tgtEl>
                                          <p:spTgt spid="9"/>
                                        </p:tgtEl>
                                      </p:cBhvr>
                                    </p:animEffect>
                                  </p:childTnLst>
                                </p:cTn>
                              </p:par>
                            </p:childTnLst>
                          </p:cTn>
                        </p:par>
                        <p:par>
                          <p:cTn id="16" fill="hold">
                            <p:stCondLst>
                              <p:cond delay="4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200" fill="hold"/>
                                        <p:tgtEl>
                                          <p:spTgt spid="14"/>
                                        </p:tgtEl>
                                        <p:attrNameLst>
                                          <p:attrName>ppt_w</p:attrName>
                                        </p:attrNameLst>
                                      </p:cBhvr>
                                      <p:tavLst>
                                        <p:tav tm="0">
                                          <p:val>
                                            <p:fltVal val="0"/>
                                          </p:val>
                                        </p:tav>
                                        <p:tav tm="100000">
                                          <p:val>
                                            <p:strVal val="#ppt_w"/>
                                          </p:val>
                                        </p:tav>
                                      </p:tavLst>
                                    </p:anim>
                                    <p:anim calcmode="lin" valueType="num">
                                      <p:cBhvr>
                                        <p:cTn id="20" dur="200" fill="hold"/>
                                        <p:tgtEl>
                                          <p:spTgt spid="14"/>
                                        </p:tgtEl>
                                        <p:attrNameLst>
                                          <p:attrName>ppt_h</p:attrName>
                                        </p:attrNameLst>
                                      </p:cBhvr>
                                      <p:tavLst>
                                        <p:tav tm="0">
                                          <p:val>
                                            <p:fltVal val="0"/>
                                          </p:val>
                                        </p:tav>
                                        <p:tav tm="100000">
                                          <p:val>
                                            <p:strVal val="#ppt_h"/>
                                          </p:val>
                                        </p:tav>
                                      </p:tavLst>
                                    </p:anim>
                                    <p:animEffect transition="in" filter="fade">
                                      <p:cBhvr>
                                        <p:cTn id="21" dur="200"/>
                                        <p:tgtEl>
                                          <p:spTgt spid="14"/>
                                        </p:tgtEl>
                                      </p:cBhvr>
                                    </p:animEffect>
                                  </p:childTnLst>
                                </p:cTn>
                              </p:par>
                            </p:childTnLst>
                          </p:cTn>
                        </p:par>
                        <p:par>
                          <p:cTn id="22" fill="hold">
                            <p:stCondLst>
                              <p:cond delay="600"/>
                            </p:stCondLst>
                            <p:childTnLst>
                              <p:par>
                                <p:cTn id="23" presetID="53"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00" fill="hold"/>
                                        <p:tgtEl>
                                          <p:spTgt spid="11"/>
                                        </p:tgtEl>
                                        <p:attrNameLst>
                                          <p:attrName>ppt_w</p:attrName>
                                        </p:attrNameLst>
                                      </p:cBhvr>
                                      <p:tavLst>
                                        <p:tav tm="0">
                                          <p:val>
                                            <p:fltVal val="0"/>
                                          </p:val>
                                        </p:tav>
                                        <p:tav tm="100000">
                                          <p:val>
                                            <p:strVal val="#ppt_w"/>
                                          </p:val>
                                        </p:tav>
                                      </p:tavLst>
                                    </p:anim>
                                    <p:anim calcmode="lin" valueType="num">
                                      <p:cBhvr>
                                        <p:cTn id="26" dur="200" fill="hold"/>
                                        <p:tgtEl>
                                          <p:spTgt spid="11"/>
                                        </p:tgtEl>
                                        <p:attrNameLst>
                                          <p:attrName>ppt_h</p:attrName>
                                        </p:attrNameLst>
                                      </p:cBhvr>
                                      <p:tavLst>
                                        <p:tav tm="0">
                                          <p:val>
                                            <p:fltVal val="0"/>
                                          </p:val>
                                        </p:tav>
                                        <p:tav tm="100000">
                                          <p:val>
                                            <p:strVal val="#ppt_h"/>
                                          </p:val>
                                        </p:tav>
                                      </p:tavLst>
                                    </p:anim>
                                    <p:animEffect transition="in" filter="fade">
                                      <p:cBhvr>
                                        <p:cTn id="27" dur="200"/>
                                        <p:tgtEl>
                                          <p:spTgt spid="11"/>
                                        </p:tgtEl>
                                      </p:cBhvr>
                                    </p:animEffect>
                                  </p:childTnLst>
                                </p:cTn>
                              </p:par>
                            </p:childTnLst>
                          </p:cTn>
                        </p:par>
                        <p:par>
                          <p:cTn id="28" fill="hold">
                            <p:stCondLst>
                              <p:cond delay="800"/>
                            </p:stCondLst>
                            <p:childTnLst>
                              <p:par>
                                <p:cTn id="29" presetID="53" presetClass="entr" presetSubtype="16"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00" fill="hold"/>
                                        <p:tgtEl>
                                          <p:spTgt spid="12"/>
                                        </p:tgtEl>
                                        <p:attrNameLst>
                                          <p:attrName>ppt_w</p:attrName>
                                        </p:attrNameLst>
                                      </p:cBhvr>
                                      <p:tavLst>
                                        <p:tav tm="0">
                                          <p:val>
                                            <p:fltVal val="0"/>
                                          </p:val>
                                        </p:tav>
                                        <p:tav tm="100000">
                                          <p:val>
                                            <p:strVal val="#ppt_w"/>
                                          </p:val>
                                        </p:tav>
                                      </p:tavLst>
                                    </p:anim>
                                    <p:anim calcmode="lin" valueType="num">
                                      <p:cBhvr>
                                        <p:cTn id="32" dur="200" fill="hold"/>
                                        <p:tgtEl>
                                          <p:spTgt spid="12"/>
                                        </p:tgtEl>
                                        <p:attrNameLst>
                                          <p:attrName>ppt_h</p:attrName>
                                        </p:attrNameLst>
                                      </p:cBhvr>
                                      <p:tavLst>
                                        <p:tav tm="0">
                                          <p:val>
                                            <p:fltVal val="0"/>
                                          </p:val>
                                        </p:tav>
                                        <p:tav tm="100000">
                                          <p:val>
                                            <p:strVal val="#ppt_h"/>
                                          </p:val>
                                        </p:tav>
                                      </p:tavLst>
                                    </p:anim>
                                    <p:animEffect transition="in" filter="fade">
                                      <p:cBhvr>
                                        <p:cTn id="33" dur="200"/>
                                        <p:tgtEl>
                                          <p:spTgt spid="12"/>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fltVal val="0"/>
                                          </p:val>
                                        </p:tav>
                                        <p:tav tm="100000">
                                          <p:val>
                                            <p:strVal val="#ppt_w"/>
                                          </p:val>
                                        </p:tav>
                                      </p:tavLst>
                                    </p:anim>
                                    <p:anim calcmode="lin" valueType="num">
                                      <p:cBhvr>
                                        <p:cTn id="38" dur="200" fill="hold"/>
                                        <p:tgtEl>
                                          <p:spTgt spid="13"/>
                                        </p:tgtEl>
                                        <p:attrNameLst>
                                          <p:attrName>ppt_h</p:attrName>
                                        </p:attrNameLst>
                                      </p:cBhvr>
                                      <p:tavLst>
                                        <p:tav tm="0">
                                          <p:val>
                                            <p:fltVal val="0"/>
                                          </p:val>
                                        </p:tav>
                                        <p:tav tm="100000">
                                          <p:val>
                                            <p:strVal val="#ppt_h"/>
                                          </p:val>
                                        </p:tav>
                                      </p:tavLst>
                                    </p:anim>
                                    <p:animEffect transition="in" filter="fade">
                                      <p:cBhvr>
                                        <p:cTn id="39" dur="200"/>
                                        <p:tgtEl>
                                          <p:spTgt spid="13"/>
                                        </p:tgtEl>
                                      </p:cBhvr>
                                    </p:animEffect>
                                  </p:childTnLst>
                                </p:cTn>
                              </p:par>
                            </p:childTnLst>
                          </p:cTn>
                        </p:par>
                        <p:par>
                          <p:cTn id="40" fill="hold">
                            <p:stCondLst>
                              <p:cond delay="1200"/>
                            </p:stCondLst>
                            <p:childTnLst>
                              <p:par>
                                <p:cTn id="41" presetID="53" presetClass="entr" presetSubtype="16"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1700"/>
                            </p:stCondLst>
                            <p:childTnLst>
                              <p:par>
                                <p:cTn id="47" presetID="53" presetClass="entr" presetSubtype="16"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childTnLst>
                          </p:cTn>
                        </p:par>
                        <p:par>
                          <p:cTn id="52" fill="hold">
                            <p:stCondLst>
                              <p:cond delay="2200"/>
                            </p:stCondLst>
                            <p:childTnLst>
                              <p:par>
                                <p:cTn id="53" presetID="53" presetClass="entr" presetSubtype="16"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childTnLst>
                          </p:cTn>
                        </p:par>
                        <p:par>
                          <p:cTn id="58" fill="hold">
                            <p:stCondLst>
                              <p:cond delay="2700"/>
                            </p:stCondLst>
                            <p:childTnLst>
                              <p:par>
                                <p:cTn id="59" presetID="53" presetClass="entr" presetSubtype="16"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p:cTn id="61" dur="500" fill="hold"/>
                                        <p:tgtEl>
                                          <p:spTgt spid="25"/>
                                        </p:tgtEl>
                                        <p:attrNameLst>
                                          <p:attrName>ppt_w</p:attrName>
                                        </p:attrNameLst>
                                      </p:cBhvr>
                                      <p:tavLst>
                                        <p:tav tm="0">
                                          <p:val>
                                            <p:fltVal val="0"/>
                                          </p:val>
                                        </p:tav>
                                        <p:tav tm="100000">
                                          <p:val>
                                            <p:strVal val="#ppt_w"/>
                                          </p:val>
                                        </p:tav>
                                      </p:tavLst>
                                    </p:anim>
                                    <p:anim calcmode="lin" valueType="num">
                                      <p:cBhvr>
                                        <p:cTn id="62" dur="500" fill="hold"/>
                                        <p:tgtEl>
                                          <p:spTgt spid="25"/>
                                        </p:tgtEl>
                                        <p:attrNameLst>
                                          <p:attrName>ppt_h</p:attrName>
                                        </p:attrNameLst>
                                      </p:cBhvr>
                                      <p:tavLst>
                                        <p:tav tm="0">
                                          <p:val>
                                            <p:fltVal val="0"/>
                                          </p:val>
                                        </p:tav>
                                        <p:tav tm="100000">
                                          <p:val>
                                            <p:strVal val="#ppt_h"/>
                                          </p:val>
                                        </p:tav>
                                      </p:tavLst>
                                    </p:anim>
                                    <p:animEffect transition="in" filter="fade">
                                      <p:cBhvr>
                                        <p:cTn id="63" dur="500"/>
                                        <p:tgtEl>
                                          <p:spTgt spid="25"/>
                                        </p:tgtEl>
                                      </p:cBhvr>
                                    </p:animEffect>
                                  </p:childTnLst>
                                </p:cTn>
                              </p:par>
                            </p:childTnLst>
                          </p:cTn>
                        </p:par>
                        <p:par>
                          <p:cTn id="64" fill="hold">
                            <p:stCondLst>
                              <p:cond delay="3200"/>
                            </p:stCondLst>
                            <p:childTnLst>
                              <p:par>
                                <p:cTn id="65" presetID="53" presetClass="entr" presetSubtype="16"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par>
                          <p:cTn id="70" fill="hold">
                            <p:stCondLst>
                              <p:cond delay="3700"/>
                            </p:stCondLst>
                            <p:childTnLst>
                              <p:par>
                                <p:cTn id="71" presetID="53" presetClass="entr" presetSubtype="16"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8F3A20BB-4456-D74C-81DF-F68867D2AAC8}" type="slidenum">
              <a:rPr lang="en-US" smtClean="0"/>
              <a:pPr algn="ctr"/>
              <a:t>7</a:t>
            </a:fld>
            <a:endParaRPr lang="en-US" dirty="0"/>
          </a:p>
        </p:txBody>
      </p:sp>
      <p:pic>
        <p:nvPicPr>
          <p:cNvPr id="7" name="Picture 6" descr="Screen Shot 2014-09-15 at 5.29.19 P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77366" y="3072632"/>
            <a:ext cx="4800809" cy="855590"/>
          </a:xfrm>
          <a:prstGeom prst="rect">
            <a:avLst/>
          </a:prstGeom>
        </p:spPr>
      </p:pic>
      <p:sp>
        <p:nvSpPr>
          <p:cNvPr id="8" name="Title 3"/>
          <p:cNvSpPr>
            <a:spLocks noGrp="1"/>
          </p:cNvSpPr>
          <p:nvPr>
            <p:ph type="title"/>
          </p:nvPr>
        </p:nvSpPr>
        <p:spPr>
          <a:xfrm>
            <a:off x="2594553" y="3585322"/>
            <a:ext cx="4349124" cy="685800"/>
          </a:xfrm>
        </p:spPr>
        <p:txBody>
          <a:bodyPr/>
          <a:lstStyle/>
          <a:p>
            <a:pPr>
              <a:lnSpc>
                <a:spcPct val="150000"/>
              </a:lnSpc>
            </a:pPr>
            <a:r>
              <a:rPr lang="en-US" sz="3600" dirty="0" smtClean="0">
                <a:solidFill>
                  <a:schemeClr val="accent1">
                    <a:lumMod val="75000"/>
                  </a:schemeClr>
                </a:solidFill>
                <a:latin typeface="Century Gothic"/>
                <a:cs typeface="Century Gothic"/>
              </a:rPr>
              <a:t>Successful </a:t>
            </a:r>
            <a:r>
              <a:rPr lang="en-US" sz="4400" dirty="0" smtClean="0">
                <a:solidFill>
                  <a:schemeClr val="accent1">
                    <a:lumMod val="75000"/>
                  </a:schemeClr>
                </a:solidFill>
                <a:latin typeface="Century Gothic"/>
                <a:cs typeface="Century Gothic"/>
              </a:rPr>
              <a:t>Challenges</a:t>
            </a:r>
            <a:endParaRPr lang="en-US" sz="4400" dirty="0">
              <a:solidFill>
                <a:schemeClr val="accent1">
                  <a:lumMod val="75000"/>
                </a:schemeClr>
              </a:solidFill>
              <a:latin typeface="Century Gothic"/>
              <a:cs typeface="Century Gothic"/>
            </a:endParaRPr>
          </a:p>
        </p:txBody>
      </p:sp>
      <p:sp>
        <p:nvSpPr>
          <p:cNvPr id="9" name="Rounded Rectangle 8"/>
          <p:cNvSpPr/>
          <p:nvPr/>
        </p:nvSpPr>
        <p:spPr>
          <a:xfrm>
            <a:off x="1759642" y="578362"/>
            <a:ext cx="1890286" cy="145196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Display Format Development System </a:t>
            </a:r>
          </a:p>
        </p:txBody>
      </p:sp>
      <p:sp>
        <p:nvSpPr>
          <p:cNvPr id="10" name="Rounded Rectangle 9"/>
          <p:cNvSpPr/>
          <p:nvPr/>
        </p:nvSpPr>
        <p:spPr>
          <a:xfrm>
            <a:off x="4811" y="578362"/>
            <a:ext cx="1663568" cy="145196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Deep Space Human Spacecraft</a:t>
            </a:r>
          </a:p>
        </p:txBody>
      </p:sp>
      <p:sp>
        <p:nvSpPr>
          <p:cNvPr id="11" name="Rounded Rectangle 10"/>
          <p:cNvSpPr/>
          <p:nvPr/>
        </p:nvSpPr>
        <p:spPr>
          <a:xfrm>
            <a:off x="327991" y="6373743"/>
            <a:ext cx="8003307"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Advanced Exercise Concepts for Long-Duration Space Flight</a:t>
            </a:r>
          </a:p>
        </p:txBody>
      </p:sp>
      <p:sp>
        <p:nvSpPr>
          <p:cNvPr id="12" name="Rounded Rectangle 11"/>
          <p:cNvSpPr/>
          <p:nvPr/>
        </p:nvSpPr>
        <p:spPr>
          <a:xfrm>
            <a:off x="2155872" y="4376081"/>
            <a:ext cx="4372738" cy="104736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Reduce Waste in Space: Creating Feedstock for Additive Manufacturing (3D Printing)</a:t>
            </a:r>
          </a:p>
        </p:txBody>
      </p:sp>
      <p:sp>
        <p:nvSpPr>
          <p:cNvPr id="13" name="Rounded Rectangle 12"/>
          <p:cNvSpPr/>
          <p:nvPr/>
        </p:nvSpPr>
        <p:spPr>
          <a:xfrm>
            <a:off x="4561827" y="322819"/>
            <a:ext cx="1996315" cy="1065395"/>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Lab Equipment Obsolescence: Cytometer</a:t>
            </a:r>
          </a:p>
        </p:txBody>
      </p:sp>
      <p:sp>
        <p:nvSpPr>
          <p:cNvPr id="14" name="Rounded Rectangle 13"/>
          <p:cNvSpPr/>
          <p:nvPr/>
        </p:nvSpPr>
        <p:spPr>
          <a:xfrm>
            <a:off x="39156" y="4376081"/>
            <a:ext cx="1865401" cy="192819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A Durable/ Permanent Anti-Fog for the Space Suit Helmet</a:t>
            </a:r>
          </a:p>
        </p:txBody>
      </p:sp>
      <p:sp>
        <p:nvSpPr>
          <p:cNvPr id="15" name="Rounded Rectangle 14"/>
          <p:cNvSpPr/>
          <p:nvPr/>
        </p:nvSpPr>
        <p:spPr>
          <a:xfrm>
            <a:off x="5360149" y="5567625"/>
            <a:ext cx="3738061" cy="73665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Hands-On Tutorial for Reed Solomon Encoding Method</a:t>
            </a:r>
          </a:p>
        </p:txBody>
      </p:sp>
      <p:sp>
        <p:nvSpPr>
          <p:cNvPr id="16" name="Rounded Rectangle 15"/>
          <p:cNvSpPr/>
          <p:nvPr/>
        </p:nvSpPr>
        <p:spPr>
          <a:xfrm>
            <a:off x="2155872" y="5567625"/>
            <a:ext cx="2966075" cy="73665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Determining Urine Volume in Microgravity</a:t>
            </a:r>
          </a:p>
        </p:txBody>
      </p:sp>
      <p:sp>
        <p:nvSpPr>
          <p:cNvPr id="17" name="Rounded Rectangle 16"/>
          <p:cNvSpPr/>
          <p:nvPr/>
        </p:nvSpPr>
        <p:spPr>
          <a:xfrm>
            <a:off x="7395009" y="2702114"/>
            <a:ext cx="1703201" cy="127034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Packing Foam Alternatives Challenge</a:t>
            </a:r>
          </a:p>
        </p:txBody>
      </p:sp>
      <p:sp>
        <p:nvSpPr>
          <p:cNvPr id="18" name="Rounded Rectangle 17"/>
          <p:cNvSpPr/>
          <p:nvPr/>
        </p:nvSpPr>
        <p:spPr>
          <a:xfrm>
            <a:off x="-5143" y="2702114"/>
            <a:ext cx="2161015" cy="155982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entury Gothic"/>
                <a:cs typeface="Century Gothic"/>
              </a:rPr>
              <a:t>Solutions on the Use of </a:t>
            </a:r>
            <a:r>
              <a:rPr lang="en-US" dirty="0" smtClean="0">
                <a:solidFill>
                  <a:srgbClr val="000000"/>
                </a:solidFill>
                <a:latin typeface="Century Gothic"/>
                <a:cs typeface="Century Gothic"/>
              </a:rPr>
              <a:t>Thorium </a:t>
            </a:r>
            <a:r>
              <a:rPr lang="en-US" dirty="0">
                <a:solidFill>
                  <a:srgbClr val="000000"/>
                </a:solidFill>
                <a:latin typeface="Century Gothic"/>
                <a:cs typeface="Century Gothic"/>
              </a:rPr>
              <a:t>Instead of </a:t>
            </a:r>
            <a:r>
              <a:rPr lang="en-US" dirty="0" smtClean="0">
                <a:solidFill>
                  <a:srgbClr val="000000"/>
                </a:solidFill>
                <a:latin typeface="Century Gothic"/>
                <a:cs typeface="Century Gothic"/>
              </a:rPr>
              <a:t>Uranium</a:t>
            </a:r>
            <a:endParaRPr lang="en-US" dirty="0">
              <a:solidFill>
                <a:srgbClr val="000000"/>
              </a:solidFill>
              <a:latin typeface="Century Gothic"/>
              <a:cs typeface="Century Gothic"/>
            </a:endParaRPr>
          </a:p>
        </p:txBody>
      </p:sp>
      <p:sp>
        <p:nvSpPr>
          <p:cNvPr id="19" name="Rounded Rectangle 18"/>
          <p:cNvSpPr/>
          <p:nvPr/>
        </p:nvSpPr>
        <p:spPr>
          <a:xfrm>
            <a:off x="6631604" y="4118801"/>
            <a:ext cx="2466606" cy="133067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As Good as Dollars: Incentives for </a:t>
            </a:r>
            <a:r>
              <a:rPr lang="en-US" dirty="0" err="1">
                <a:solidFill>
                  <a:srgbClr val="000000"/>
                </a:solidFill>
                <a:latin typeface="Century Gothic"/>
                <a:cs typeface="Century Gothic"/>
              </a:rPr>
              <a:t>NASA@work</a:t>
            </a:r>
            <a:r>
              <a:rPr lang="en-US" dirty="0">
                <a:solidFill>
                  <a:srgbClr val="000000"/>
                </a:solidFill>
                <a:latin typeface="Century Gothic"/>
                <a:cs typeface="Century Gothic"/>
              </a:rPr>
              <a:t> that Count!</a:t>
            </a:r>
          </a:p>
        </p:txBody>
      </p:sp>
      <p:sp>
        <p:nvSpPr>
          <p:cNvPr id="20" name="Rounded Rectangle 19"/>
          <p:cNvSpPr/>
          <p:nvPr/>
        </p:nvSpPr>
        <p:spPr>
          <a:xfrm>
            <a:off x="6616838" y="-13137"/>
            <a:ext cx="2441559" cy="144891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Ideas for New Technology Demonstration Prize Competitions</a:t>
            </a:r>
          </a:p>
        </p:txBody>
      </p:sp>
      <p:sp>
        <p:nvSpPr>
          <p:cNvPr id="21" name="Rounded Rectangle 20"/>
          <p:cNvSpPr/>
          <p:nvPr/>
        </p:nvSpPr>
        <p:spPr>
          <a:xfrm>
            <a:off x="-9955" y="73840"/>
            <a:ext cx="4571782"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Group On-Call Notification Alternatives</a:t>
            </a:r>
          </a:p>
        </p:txBody>
      </p:sp>
      <p:sp>
        <p:nvSpPr>
          <p:cNvPr id="22" name="Rounded Rectangle 21"/>
          <p:cNvSpPr/>
          <p:nvPr/>
        </p:nvSpPr>
        <p:spPr>
          <a:xfrm>
            <a:off x="514061" y="2119808"/>
            <a:ext cx="7817237"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Protection of the Human from Galactic Cosmic Rays Challenge</a:t>
            </a:r>
          </a:p>
        </p:txBody>
      </p:sp>
      <p:sp>
        <p:nvSpPr>
          <p:cNvPr id="23" name="Rounded Rectangle 22"/>
          <p:cNvSpPr/>
          <p:nvPr/>
        </p:nvSpPr>
        <p:spPr>
          <a:xfrm>
            <a:off x="3735861" y="1560365"/>
            <a:ext cx="5362350"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Inflight Calcium Isotope Measurement Device</a:t>
            </a:r>
          </a:p>
        </p:txBody>
      </p:sp>
    </p:spTree>
    <p:extLst>
      <p:ext uri="{BB962C8B-B14F-4D97-AF65-F5344CB8AC3E}">
        <p14:creationId xmlns:p14="http://schemas.microsoft.com/office/powerpoint/2010/main" val="415712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animEffect transition="in" filter="fade">
                                      <p:cBhvr>
                                        <p:cTn id="9" dur="200"/>
                                        <p:tgtEl>
                                          <p:spTgt spid="9"/>
                                        </p:tgtEl>
                                      </p:cBhvr>
                                    </p:animEffect>
                                  </p:childTnLst>
                                </p:cTn>
                              </p:par>
                            </p:childTnLst>
                          </p:cTn>
                        </p:par>
                        <p:par>
                          <p:cTn id="10" fill="hold">
                            <p:stCondLst>
                              <p:cond delay="200"/>
                            </p:stCondLst>
                            <p:childTnLst>
                              <p:par>
                                <p:cTn id="11" presetID="53" presetClass="entr" presetSubtype="16" fill="hold" grpId="1"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200" fill="hold"/>
                                        <p:tgtEl>
                                          <p:spTgt spid="10"/>
                                        </p:tgtEl>
                                        <p:attrNameLst>
                                          <p:attrName>ppt_w</p:attrName>
                                        </p:attrNameLst>
                                      </p:cBhvr>
                                      <p:tavLst>
                                        <p:tav tm="0">
                                          <p:val>
                                            <p:fltVal val="0"/>
                                          </p:val>
                                        </p:tav>
                                        <p:tav tm="100000">
                                          <p:val>
                                            <p:strVal val="#ppt_w"/>
                                          </p:val>
                                        </p:tav>
                                      </p:tavLst>
                                    </p:anim>
                                    <p:anim calcmode="lin" valueType="num">
                                      <p:cBhvr>
                                        <p:cTn id="14" dur="200" fill="hold"/>
                                        <p:tgtEl>
                                          <p:spTgt spid="10"/>
                                        </p:tgtEl>
                                        <p:attrNameLst>
                                          <p:attrName>ppt_h</p:attrName>
                                        </p:attrNameLst>
                                      </p:cBhvr>
                                      <p:tavLst>
                                        <p:tav tm="0">
                                          <p:val>
                                            <p:fltVal val="0"/>
                                          </p:val>
                                        </p:tav>
                                        <p:tav tm="100000">
                                          <p:val>
                                            <p:strVal val="#ppt_h"/>
                                          </p:val>
                                        </p:tav>
                                      </p:tavLst>
                                    </p:anim>
                                    <p:animEffect transition="in" filter="fade">
                                      <p:cBhvr>
                                        <p:cTn id="15" dur="200"/>
                                        <p:tgtEl>
                                          <p:spTgt spid="10"/>
                                        </p:tgtEl>
                                      </p:cBhvr>
                                    </p:animEffect>
                                  </p:childTnLst>
                                </p:cTn>
                              </p:par>
                            </p:childTnLst>
                          </p:cTn>
                        </p:par>
                        <p:par>
                          <p:cTn id="16" fill="hold">
                            <p:stCondLst>
                              <p:cond delay="400"/>
                            </p:stCondLst>
                            <p:childTnLst>
                              <p:par>
                                <p:cTn id="17" presetID="53" presetClass="entr" presetSubtype="16" fill="hold" grpId="1"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200" fill="hold"/>
                                        <p:tgtEl>
                                          <p:spTgt spid="11"/>
                                        </p:tgtEl>
                                        <p:attrNameLst>
                                          <p:attrName>ppt_w</p:attrName>
                                        </p:attrNameLst>
                                      </p:cBhvr>
                                      <p:tavLst>
                                        <p:tav tm="0">
                                          <p:val>
                                            <p:fltVal val="0"/>
                                          </p:val>
                                        </p:tav>
                                        <p:tav tm="100000">
                                          <p:val>
                                            <p:strVal val="#ppt_w"/>
                                          </p:val>
                                        </p:tav>
                                      </p:tavLst>
                                    </p:anim>
                                    <p:anim calcmode="lin" valueType="num">
                                      <p:cBhvr>
                                        <p:cTn id="20" dur="200" fill="hold"/>
                                        <p:tgtEl>
                                          <p:spTgt spid="11"/>
                                        </p:tgtEl>
                                        <p:attrNameLst>
                                          <p:attrName>ppt_h</p:attrName>
                                        </p:attrNameLst>
                                      </p:cBhvr>
                                      <p:tavLst>
                                        <p:tav tm="0">
                                          <p:val>
                                            <p:fltVal val="0"/>
                                          </p:val>
                                        </p:tav>
                                        <p:tav tm="100000">
                                          <p:val>
                                            <p:strVal val="#ppt_h"/>
                                          </p:val>
                                        </p:tav>
                                      </p:tavLst>
                                    </p:anim>
                                    <p:animEffect transition="in" filter="fade">
                                      <p:cBhvr>
                                        <p:cTn id="21" dur="200"/>
                                        <p:tgtEl>
                                          <p:spTgt spid="11"/>
                                        </p:tgtEl>
                                      </p:cBhvr>
                                    </p:animEffect>
                                  </p:childTnLst>
                                </p:cTn>
                              </p:par>
                            </p:childTnLst>
                          </p:cTn>
                        </p:par>
                        <p:par>
                          <p:cTn id="22" fill="hold">
                            <p:stCondLst>
                              <p:cond delay="600"/>
                            </p:stCondLst>
                            <p:childTnLst>
                              <p:par>
                                <p:cTn id="23" presetID="53" presetClass="entr" presetSubtype="16" fill="hold" grpId="1"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00" fill="hold"/>
                                        <p:tgtEl>
                                          <p:spTgt spid="12"/>
                                        </p:tgtEl>
                                        <p:attrNameLst>
                                          <p:attrName>ppt_w</p:attrName>
                                        </p:attrNameLst>
                                      </p:cBhvr>
                                      <p:tavLst>
                                        <p:tav tm="0">
                                          <p:val>
                                            <p:fltVal val="0"/>
                                          </p:val>
                                        </p:tav>
                                        <p:tav tm="100000">
                                          <p:val>
                                            <p:strVal val="#ppt_w"/>
                                          </p:val>
                                        </p:tav>
                                      </p:tavLst>
                                    </p:anim>
                                    <p:anim calcmode="lin" valueType="num">
                                      <p:cBhvr>
                                        <p:cTn id="26" dur="200" fill="hold"/>
                                        <p:tgtEl>
                                          <p:spTgt spid="12"/>
                                        </p:tgtEl>
                                        <p:attrNameLst>
                                          <p:attrName>ppt_h</p:attrName>
                                        </p:attrNameLst>
                                      </p:cBhvr>
                                      <p:tavLst>
                                        <p:tav tm="0">
                                          <p:val>
                                            <p:fltVal val="0"/>
                                          </p:val>
                                        </p:tav>
                                        <p:tav tm="100000">
                                          <p:val>
                                            <p:strVal val="#ppt_h"/>
                                          </p:val>
                                        </p:tav>
                                      </p:tavLst>
                                    </p:anim>
                                    <p:animEffect transition="in" filter="fade">
                                      <p:cBhvr>
                                        <p:cTn id="27" dur="200"/>
                                        <p:tgtEl>
                                          <p:spTgt spid="12"/>
                                        </p:tgtEl>
                                      </p:cBhvr>
                                    </p:animEffect>
                                  </p:childTnLst>
                                </p:cTn>
                              </p:par>
                            </p:childTnLst>
                          </p:cTn>
                        </p:par>
                        <p:par>
                          <p:cTn id="28" fill="hold">
                            <p:stCondLst>
                              <p:cond delay="800"/>
                            </p:stCondLst>
                            <p:childTnLst>
                              <p:par>
                                <p:cTn id="29" presetID="53" presetClass="entr" presetSubtype="16" fill="hold" grpId="1"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00" fill="hold"/>
                                        <p:tgtEl>
                                          <p:spTgt spid="13"/>
                                        </p:tgtEl>
                                        <p:attrNameLst>
                                          <p:attrName>ppt_w</p:attrName>
                                        </p:attrNameLst>
                                      </p:cBhvr>
                                      <p:tavLst>
                                        <p:tav tm="0">
                                          <p:val>
                                            <p:fltVal val="0"/>
                                          </p:val>
                                        </p:tav>
                                        <p:tav tm="100000">
                                          <p:val>
                                            <p:strVal val="#ppt_w"/>
                                          </p:val>
                                        </p:tav>
                                      </p:tavLst>
                                    </p:anim>
                                    <p:anim calcmode="lin" valueType="num">
                                      <p:cBhvr>
                                        <p:cTn id="32" dur="200" fill="hold"/>
                                        <p:tgtEl>
                                          <p:spTgt spid="13"/>
                                        </p:tgtEl>
                                        <p:attrNameLst>
                                          <p:attrName>ppt_h</p:attrName>
                                        </p:attrNameLst>
                                      </p:cBhvr>
                                      <p:tavLst>
                                        <p:tav tm="0">
                                          <p:val>
                                            <p:fltVal val="0"/>
                                          </p:val>
                                        </p:tav>
                                        <p:tav tm="100000">
                                          <p:val>
                                            <p:strVal val="#ppt_h"/>
                                          </p:val>
                                        </p:tav>
                                      </p:tavLst>
                                    </p:anim>
                                    <p:animEffect transition="in" filter="fade">
                                      <p:cBhvr>
                                        <p:cTn id="33" dur="200"/>
                                        <p:tgtEl>
                                          <p:spTgt spid="13"/>
                                        </p:tgtEl>
                                      </p:cBhvr>
                                    </p:animEffect>
                                  </p:childTnLst>
                                </p:cTn>
                              </p:par>
                            </p:childTnLst>
                          </p:cTn>
                        </p:par>
                        <p:par>
                          <p:cTn id="34" fill="hold">
                            <p:stCondLst>
                              <p:cond delay="1000"/>
                            </p:stCondLst>
                            <p:childTnLst>
                              <p:par>
                                <p:cTn id="35" presetID="53" presetClass="entr" presetSubtype="16" fill="hold" grpId="1"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 fill="hold"/>
                                        <p:tgtEl>
                                          <p:spTgt spid="14"/>
                                        </p:tgtEl>
                                        <p:attrNameLst>
                                          <p:attrName>ppt_w</p:attrName>
                                        </p:attrNameLst>
                                      </p:cBhvr>
                                      <p:tavLst>
                                        <p:tav tm="0">
                                          <p:val>
                                            <p:fltVal val="0"/>
                                          </p:val>
                                        </p:tav>
                                        <p:tav tm="100000">
                                          <p:val>
                                            <p:strVal val="#ppt_w"/>
                                          </p:val>
                                        </p:tav>
                                      </p:tavLst>
                                    </p:anim>
                                    <p:anim calcmode="lin" valueType="num">
                                      <p:cBhvr>
                                        <p:cTn id="38" dur="200" fill="hold"/>
                                        <p:tgtEl>
                                          <p:spTgt spid="14"/>
                                        </p:tgtEl>
                                        <p:attrNameLst>
                                          <p:attrName>ppt_h</p:attrName>
                                        </p:attrNameLst>
                                      </p:cBhvr>
                                      <p:tavLst>
                                        <p:tav tm="0">
                                          <p:val>
                                            <p:fltVal val="0"/>
                                          </p:val>
                                        </p:tav>
                                        <p:tav tm="100000">
                                          <p:val>
                                            <p:strVal val="#ppt_h"/>
                                          </p:val>
                                        </p:tav>
                                      </p:tavLst>
                                    </p:anim>
                                    <p:animEffect transition="in" filter="fade">
                                      <p:cBhvr>
                                        <p:cTn id="39" dur="200"/>
                                        <p:tgtEl>
                                          <p:spTgt spid="14"/>
                                        </p:tgtEl>
                                      </p:cBhvr>
                                    </p:animEffect>
                                  </p:childTnLst>
                                </p:cTn>
                              </p:par>
                            </p:childTnLst>
                          </p:cTn>
                        </p:par>
                        <p:par>
                          <p:cTn id="40" fill="hold">
                            <p:stCondLst>
                              <p:cond delay="1200"/>
                            </p:stCondLst>
                            <p:childTnLst>
                              <p:par>
                                <p:cTn id="41" presetID="53" presetClass="entr" presetSubtype="16" fill="hold" grpId="1"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fltVal val="0"/>
                                          </p:val>
                                        </p:tav>
                                        <p:tav tm="100000">
                                          <p:val>
                                            <p:strVal val="#ppt_w"/>
                                          </p:val>
                                        </p:tav>
                                      </p:tavLst>
                                    </p:anim>
                                    <p:anim calcmode="lin" valueType="num">
                                      <p:cBhvr>
                                        <p:cTn id="44" dur="200" fill="hold"/>
                                        <p:tgtEl>
                                          <p:spTgt spid="15"/>
                                        </p:tgtEl>
                                        <p:attrNameLst>
                                          <p:attrName>ppt_h</p:attrName>
                                        </p:attrNameLst>
                                      </p:cBhvr>
                                      <p:tavLst>
                                        <p:tav tm="0">
                                          <p:val>
                                            <p:fltVal val="0"/>
                                          </p:val>
                                        </p:tav>
                                        <p:tav tm="100000">
                                          <p:val>
                                            <p:strVal val="#ppt_h"/>
                                          </p:val>
                                        </p:tav>
                                      </p:tavLst>
                                    </p:anim>
                                    <p:animEffect transition="in" filter="fade">
                                      <p:cBhvr>
                                        <p:cTn id="45" dur="200"/>
                                        <p:tgtEl>
                                          <p:spTgt spid="15"/>
                                        </p:tgtEl>
                                      </p:cBhvr>
                                    </p:animEffect>
                                  </p:childTnLst>
                                </p:cTn>
                              </p:par>
                            </p:childTnLst>
                          </p:cTn>
                        </p:par>
                        <p:par>
                          <p:cTn id="46" fill="hold">
                            <p:stCondLst>
                              <p:cond delay="1400"/>
                            </p:stCondLst>
                            <p:childTnLst>
                              <p:par>
                                <p:cTn id="47" presetID="53" presetClass="entr" presetSubtype="16" fill="hold" grpId="1"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animEffect transition="in" filter="fade">
                                      <p:cBhvr>
                                        <p:cTn id="51" dur="200"/>
                                        <p:tgtEl>
                                          <p:spTgt spid="16"/>
                                        </p:tgtEl>
                                      </p:cBhvr>
                                    </p:animEffect>
                                  </p:childTnLst>
                                </p:cTn>
                              </p:par>
                            </p:childTnLst>
                          </p:cTn>
                        </p:par>
                        <p:par>
                          <p:cTn id="52" fill="hold">
                            <p:stCondLst>
                              <p:cond delay="1600"/>
                            </p:stCondLst>
                            <p:childTnLst>
                              <p:par>
                                <p:cTn id="53" presetID="53" presetClass="entr" presetSubtype="16" fill="hold" grpId="1"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200" fill="hold"/>
                                        <p:tgtEl>
                                          <p:spTgt spid="17"/>
                                        </p:tgtEl>
                                        <p:attrNameLst>
                                          <p:attrName>ppt_w</p:attrName>
                                        </p:attrNameLst>
                                      </p:cBhvr>
                                      <p:tavLst>
                                        <p:tav tm="0">
                                          <p:val>
                                            <p:fltVal val="0"/>
                                          </p:val>
                                        </p:tav>
                                        <p:tav tm="100000">
                                          <p:val>
                                            <p:strVal val="#ppt_w"/>
                                          </p:val>
                                        </p:tav>
                                      </p:tavLst>
                                    </p:anim>
                                    <p:anim calcmode="lin" valueType="num">
                                      <p:cBhvr>
                                        <p:cTn id="56" dur="200" fill="hold"/>
                                        <p:tgtEl>
                                          <p:spTgt spid="17"/>
                                        </p:tgtEl>
                                        <p:attrNameLst>
                                          <p:attrName>ppt_h</p:attrName>
                                        </p:attrNameLst>
                                      </p:cBhvr>
                                      <p:tavLst>
                                        <p:tav tm="0">
                                          <p:val>
                                            <p:fltVal val="0"/>
                                          </p:val>
                                        </p:tav>
                                        <p:tav tm="100000">
                                          <p:val>
                                            <p:strVal val="#ppt_h"/>
                                          </p:val>
                                        </p:tav>
                                      </p:tavLst>
                                    </p:anim>
                                    <p:animEffect transition="in" filter="fade">
                                      <p:cBhvr>
                                        <p:cTn id="57" dur="200"/>
                                        <p:tgtEl>
                                          <p:spTgt spid="17"/>
                                        </p:tgtEl>
                                      </p:cBhvr>
                                    </p:animEffect>
                                  </p:childTnLst>
                                </p:cTn>
                              </p:par>
                            </p:childTnLst>
                          </p:cTn>
                        </p:par>
                        <p:par>
                          <p:cTn id="58" fill="hold">
                            <p:stCondLst>
                              <p:cond delay="1800"/>
                            </p:stCondLst>
                            <p:childTnLst>
                              <p:par>
                                <p:cTn id="59" presetID="53" presetClass="entr" presetSubtype="16" fill="hold" grpId="1"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200" fill="hold"/>
                                        <p:tgtEl>
                                          <p:spTgt spid="18"/>
                                        </p:tgtEl>
                                        <p:attrNameLst>
                                          <p:attrName>ppt_w</p:attrName>
                                        </p:attrNameLst>
                                      </p:cBhvr>
                                      <p:tavLst>
                                        <p:tav tm="0">
                                          <p:val>
                                            <p:fltVal val="0"/>
                                          </p:val>
                                        </p:tav>
                                        <p:tav tm="100000">
                                          <p:val>
                                            <p:strVal val="#ppt_w"/>
                                          </p:val>
                                        </p:tav>
                                      </p:tavLst>
                                    </p:anim>
                                    <p:anim calcmode="lin" valueType="num">
                                      <p:cBhvr>
                                        <p:cTn id="62" dur="200" fill="hold"/>
                                        <p:tgtEl>
                                          <p:spTgt spid="18"/>
                                        </p:tgtEl>
                                        <p:attrNameLst>
                                          <p:attrName>ppt_h</p:attrName>
                                        </p:attrNameLst>
                                      </p:cBhvr>
                                      <p:tavLst>
                                        <p:tav tm="0">
                                          <p:val>
                                            <p:fltVal val="0"/>
                                          </p:val>
                                        </p:tav>
                                        <p:tav tm="100000">
                                          <p:val>
                                            <p:strVal val="#ppt_h"/>
                                          </p:val>
                                        </p:tav>
                                      </p:tavLst>
                                    </p:anim>
                                    <p:animEffect transition="in" filter="fade">
                                      <p:cBhvr>
                                        <p:cTn id="63" dur="200"/>
                                        <p:tgtEl>
                                          <p:spTgt spid="18"/>
                                        </p:tgtEl>
                                      </p:cBhvr>
                                    </p:animEffect>
                                  </p:childTnLst>
                                </p:cTn>
                              </p:par>
                            </p:childTnLst>
                          </p:cTn>
                        </p:par>
                        <p:par>
                          <p:cTn id="64" fill="hold">
                            <p:stCondLst>
                              <p:cond delay="2000"/>
                            </p:stCondLst>
                            <p:childTnLst>
                              <p:par>
                                <p:cTn id="65" presetID="53" presetClass="entr" presetSubtype="16" fill="hold" grpId="1"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200" fill="hold"/>
                                        <p:tgtEl>
                                          <p:spTgt spid="19"/>
                                        </p:tgtEl>
                                        <p:attrNameLst>
                                          <p:attrName>ppt_w</p:attrName>
                                        </p:attrNameLst>
                                      </p:cBhvr>
                                      <p:tavLst>
                                        <p:tav tm="0">
                                          <p:val>
                                            <p:fltVal val="0"/>
                                          </p:val>
                                        </p:tav>
                                        <p:tav tm="100000">
                                          <p:val>
                                            <p:strVal val="#ppt_w"/>
                                          </p:val>
                                        </p:tav>
                                      </p:tavLst>
                                    </p:anim>
                                    <p:anim calcmode="lin" valueType="num">
                                      <p:cBhvr>
                                        <p:cTn id="68" dur="200" fill="hold"/>
                                        <p:tgtEl>
                                          <p:spTgt spid="19"/>
                                        </p:tgtEl>
                                        <p:attrNameLst>
                                          <p:attrName>ppt_h</p:attrName>
                                        </p:attrNameLst>
                                      </p:cBhvr>
                                      <p:tavLst>
                                        <p:tav tm="0">
                                          <p:val>
                                            <p:fltVal val="0"/>
                                          </p:val>
                                        </p:tav>
                                        <p:tav tm="100000">
                                          <p:val>
                                            <p:strVal val="#ppt_h"/>
                                          </p:val>
                                        </p:tav>
                                      </p:tavLst>
                                    </p:anim>
                                    <p:animEffect transition="in" filter="fade">
                                      <p:cBhvr>
                                        <p:cTn id="69" dur="200"/>
                                        <p:tgtEl>
                                          <p:spTgt spid="19"/>
                                        </p:tgtEl>
                                      </p:cBhvr>
                                    </p:animEffect>
                                  </p:childTnLst>
                                </p:cTn>
                              </p:par>
                            </p:childTnLst>
                          </p:cTn>
                        </p:par>
                        <p:par>
                          <p:cTn id="70" fill="hold">
                            <p:stCondLst>
                              <p:cond delay="2200"/>
                            </p:stCondLst>
                            <p:childTnLst>
                              <p:par>
                                <p:cTn id="71" presetID="53" presetClass="entr" presetSubtype="16" fill="hold" grpId="1"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200" fill="hold"/>
                                        <p:tgtEl>
                                          <p:spTgt spid="20"/>
                                        </p:tgtEl>
                                        <p:attrNameLst>
                                          <p:attrName>ppt_w</p:attrName>
                                        </p:attrNameLst>
                                      </p:cBhvr>
                                      <p:tavLst>
                                        <p:tav tm="0">
                                          <p:val>
                                            <p:fltVal val="0"/>
                                          </p:val>
                                        </p:tav>
                                        <p:tav tm="100000">
                                          <p:val>
                                            <p:strVal val="#ppt_w"/>
                                          </p:val>
                                        </p:tav>
                                      </p:tavLst>
                                    </p:anim>
                                    <p:anim calcmode="lin" valueType="num">
                                      <p:cBhvr>
                                        <p:cTn id="74" dur="200" fill="hold"/>
                                        <p:tgtEl>
                                          <p:spTgt spid="20"/>
                                        </p:tgtEl>
                                        <p:attrNameLst>
                                          <p:attrName>ppt_h</p:attrName>
                                        </p:attrNameLst>
                                      </p:cBhvr>
                                      <p:tavLst>
                                        <p:tav tm="0">
                                          <p:val>
                                            <p:fltVal val="0"/>
                                          </p:val>
                                        </p:tav>
                                        <p:tav tm="100000">
                                          <p:val>
                                            <p:strVal val="#ppt_h"/>
                                          </p:val>
                                        </p:tav>
                                      </p:tavLst>
                                    </p:anim>
                                    <p:animEffect transition="in" filter="fade">
                                      <p:cBhvr>
                                        <p:cTn id="75" dur="200"/>
                                        <p:tgtEl>
                                          <p:spTgt spid="20"/>
                                        </p:tgtEl>
                                      </p:cBhvr>
                                    </p:animEffect>
                                  </p:childTnLst>
                                </p:cTn>
                              </p:par>
                            </p:childTnLst>
                          </p:cTn>
                        </p:par>
                        <p:par>
                          <p:cTn id="76" fill="hold">
                            <p:stCondLst>
                              <p:cond delay="2400"/>
                            </p:stCondLst>
                            <p:childTnLst>
                              <p:par>
                                <p:cTn id="77" presetID="53" presetClass="entr" presetSubtype="16" fill="hold" grpId="1"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200" fill="hold"/>
                                        <p:tgtEl>
                                          <p:spTgt spid="21"/>
                                        </p:tgtEl>
                                        <p:attrNameLst>
                                          <p:attrName>ppt_w</p:attrName>
                                        </p:attrNameLst>
                                      </p:cBhvr>
                                      <p:tavLst>
                                        <p:tav tm="0">
                                          <p:val>
                                            <p:fltVal val="0"/>
                                          </p:val>
                                        </p:tav>
                                        <p:tav tm="100000">
                                          <p:val>
                                            <p:strVal val="#ppt_w"/>
                                          </p:val>
                                        </p:tav>
                                      </p:tavLst>
                                    </p:anim>
                                    <p:anim calcmode="lin" valueType="num">
                                      <p:cBhvr>
                                        <p:cTn id="80" dur="200" fill="hold"/>
                                        <p:tgtEl>
                                          <p:spTgt spid="21"/>
                                        </p:tgtEl>
                                        <p:attrNameLst>
                                          <p:attrName>ppt_h</p:attrName>
                                        </p:attrNameLst>
                                      </p:cBhvr>
                                      <p:tavLst>
                                        <p:tav tm="0">
                                          <p:val>
                                            <p:fltVal val="0"/>
                                          </p:val>
                                        </p:tav>
                                        <p:tav tm="100000">
                                          <p:val>
                                            <p:strVal val="#ppt_h"/>
                                          </p:val>
                                        </p:tav>
                                      </p:tavLst>
                                    </p:anim>
                                    <p:animEffect transition="in" filter="fade">
                                      <p:cBhvr>
                                        <p:cTn id="81" dur="200"/>
                                        <p:tgtEl>
                                          <p:spTgt spid="21"/>
                                        </p:tgtEl>
                                      </p:cBhvr>
                                    </p:animEffect>
                                  </p:childTnLst>
                                </p:cTn>
                              </p:par>
                            </p:childTnLst>
                          </p:cTn>
                        </p:par>
                        <p:par>
                          <p:cTn id="82" fill="hold">
                            <p:stCondLst>
                              <p:cond delay="2600"/>
                            </p:stCondLst>
                            <p:childTnLst>
                              <p:par>
                                <p:cTn id="83" presetID="53" presetClass="entr" presetSubtype="16" fill="hold" grpId="1"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200" fill="hold"/>
                                        <p:tgtEl>
                                          <p:spTgt spid="22"/>
                                        </p:tgtEl>
                                        <p:attrNameLst>
                                          <p:attrName>ppt_w</p:attrName>
                                        </p:attrNameLst>
                                      </p:cBhvr>
                                      <p:tavLst>
                                        <p:tav tm="0">
                                          <p:val>
                                            <p:fltVal val="0"/>
                                          </p:val>
                                        </p:tav>
                                        <p:tav tm="100000">
                                          <p:val>
                                            <p:strVal val="#ppt_w"/>
                                          </p:val>
                                        </p:tav>
                                      </p:tavLst>
                                    </p:anim>
                                    <p:anim calcmode="lin" valueType="num">
                                      <p:cBhvr>
                                        <p:cTn id="86" dur="200" fill="hold"/>
                                        <p:tgtEl>
                                          <p:spTgt spid="22"/>
                                        </p:tgtEl>
                                        <p:attrNameLst>
                                          <p:attrName>ppt_h</p:attrName>
                                        </p:attrNameLst>
                                      </p:cBhvr>
                                      <p:tavLst>
                                        <p:tav tm="0">
                                          <p:val>
                                            <p:fltVal val="0"/>
                                          </p:val>
                                        </p:tav>
                                        <p:tav tm="100000">
                                          <p:val>
                                            <p:strVal val="#ppt_h"/>
                                          </p:val>
                                        </p:tav>
                                      </p:tavLst>
                                    </p:anim>
                                    <p:animEffect transition="in" filter="fade">
                                      <p:cBhvr>
                                        <p:cTn id="87" dur="200"/>
                                        <p:tgtEl>
                                          <p:spTgt spid="22"/>
                                        </p:tgtEl>
                                      </p:cBhvr>
                                    </p:animEffect>
                                  </p:childTnLst>
                                </p:cTn>
                              </p:par>
                            </p:childTnLst>
                          </p:cTn>
                        </p:par>
                        <p:par>
                          <p:cTn id="88" fill="hold">
                            <p:stCondLst>
                              <p:cond delay="2800"/>
                            </p:stCondLst>
                            <p:childTnLst>
                              <p:par>
                                <p:cTn id="89" presetID="53" presetClass="entr" presetSubtype="16" fill="hold" grpId="1"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200" fill="hold"/>
                                        <p:tgtEl>
                                          <p:spTgt spid="23"/>
                                        </p:tgtEl>
                                        <p:attrNameLst>
                                          <p:attrName>ppt_w</p:attrName>
                                        </p:attrNameLst>
                                      </p:cBhvr>
                                      <p:tavLst>
                                        <p:tav tm="0">
                                          <p:val>
                                            <p:fltVal val="0"/>
                                          </p:val>
                                        </p:tav>
                                        <p:tav tm="100000">
                                          <p:val>
                                            <p:strVal val="#ppt_w"/>
                                          </p:val>
                                        </p:tav>
                                      </p:tavLst>
                                    </p:anim>
                                    <p:anim calcmode="lin" valueType="num">
                                      <p:cBhvr>
                                        <p:cTn id="92" dur="200" fill="hold"/>
                                        <p:tgtEl>
                                          <p:spTgt spid="23"/>
                                        </p:tgtEl>
                                        <p:attrNameLst>
                                          <p:attrName>ppt_h</p:attrName>
                                        </p:attrNameLst>
                                      </p:cBhvr>
                                      <p:tavLst>
                                        <p:tav tm="0">
                                          <p:val>
                                            <p:fltVal val="0"/>
                                          </p:val>
                                        </p:tav>
                                        <p:tav tm="100000">
                                          <p:val>
                                            <p:strVal val="#ppt_h"/>
                                          </p:val>
                                        </p:tav>
                                      </p:tavLst>
                                    </p:anim>
                                    <p:animEffect transition="in" filter="fade">
                                      <p:cBhvr>
                                        <p:cTn id="93" dur="2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0" grpId="1" animBg="1"/>
      <p:bldP spid="11" grpId="1" animBg="1"/>
      <p:bldP spid="12" grpId="1" animBg="1"/>
      <p:bldP spid="13" grpId="1" animBg="1"/>
      <p:bldP spid="14" grpId="1" animBg="1"/>
      <p:bldP spid="15" grpId="1" animBg="1"/>
      <p:bldP spid="16" grpId="1" animBg="1"/>
      <p:bldP spid="17" grpId="1" animBg="1"/>
      <p:bldP spid="18" grpId="1" animBg="1"/>
      <p:bldP spid="19" grpId="1" animBg="1"/>
      <p:bldP spid="20" grpId="1" animBg="1"/>
      <p:bldP spid="21" grpId="1" animBg="1"/>
      <p:bldP spid="22" grpId="1" animBg="1"/>
      <p:bldP spid="2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F3A20BB-4456-D74C-81DF-F68867D2AAC8}" type="slidenum">
              <a:rPr lang="en-US" smtClean="0"/>
              <a:pPr/>
              <a:t>8</a:t>
            </a:fld>
            <a:endParaRPr lang="en-US"/>
          </a:p>
        </p:txBody>
      </p:sp>
      <p:pic>
        <p:nvPicPr>
          <p:cNvPr id="9" name="Picture 8" descr="Screen Shot 2014-09-15 at 5.29.19 P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93505" y="193767"/>
            <a:ext cx="5246180" cy="934963"/>
          </a:xfrm>
          <a:prstGeom prst="rect">
            <a:avLst/>
          </a:prstGeom>
        </p:spPr>
      </p:pic>
      <p:sp>
        <p:nvSpPr>
          <p:cNvPr id="10" name="Rectangle 9"/>
          <p:cNvSpPr/>
          <p:nvPr/>
        </p:nvSpPr>
        <p:spPr>
          <a:xfrm>
            <a:off x="320303" y="1484232"/>
            <a:ext cx="5185735" cy="951030"/>
          </a:xfrm>
          <a:prstGeom prst="rect">
            <a:avLst/>
          </a:prstGeom>
        </p:spPr>
        <p:txBody>
          <a:bodyPr wrap="none">
            <a:spAutoFit/>
          </a:bodyPr>
          <a:lstStyle/>
          <a:p>
            <a:pPr>
              <a:lnSpc>
                <a:spcPct val="120000"/>
              </a:lnSpc>
              <a:spcAft>
                <a:spcPts val="1000"/>
              </a:spcAft>
            </a:pPr>
            <a:r>
              <a:rPr lang="en-US" sz="2400" dirty="0" smtClean="0">
                <a:solidFill>
                  <a:srgbClr val="000000"/>
                </a:solidFill>
                <a:latin typeface="Century Gothic"/>
                <a:cs typeface="Century Gothic"/>
              </a:rPr>
              <a:t>Over </a:t>
            </a:r>
            <a:r>
              <a:rPr lang="en-US" sz="2400" dirty="0" smtClean="0">
                <a:solidFill>
                  <a:srgbClr val="000000"/>
                </a:solidFill>
                <a:latin typeface="Century Gothic"/>
                <a:cs typeface="Century Gothic"/>
              </a:rPr>
              <a:t>16,000 </a:t>
            </a:r>
            <a:r>
              <a:rPr lang="en-US" sz="2400" dirty="0" smtClean="0">
                <a:solidFill>
                  <a:srgbClr val="000000"/>
                </a:solidFill>
                <a:latin typeface="Century Gothic"/>
                <a:cs typeface="Century Gothic"/>
              </a:rPr>
              <a:t>Registered Members</a:t>
            </a:r>
          </a:p>
          <a:p>
            <a:pPr>
              <a:lnSpc>
                <a:spcPct val="120000"/>
              </a:lnSpc>
              <a:spcAft>
                <a:spcPts val="1000"/>
              </a:spcAft>
            </a:pPr>
            <a:r>
              <a:rPr lang="en-US" sz="1600" dirty="0" smtClean="0">
                <a:solidFill>
                  <a:srgbClr val="000000"/>
                </a:solidFill>
                <a:latin typeface="Century Gothic"/>
                <a:cs typeface="Century Gothic"/>
              </a:rPr>
              <a:t>(25% of NASA’s 60,000 CS &amp; Contractor Workforce)</a:t>
            </a:r>
            <a:endParaRPr lang="en-US" sz="1600" dirty="0">
              <a:solidFill>
                <a:srgbClr val="000000"/>
              </a:solidFill>
              <a:latin typeface="Century Gothic"/>
              <a:cs typeface="Century Gothic"/>
            </a:endParaRPr>
          </a:p>
        </p:txBody>
      </p:sp>
      <p:sp>
        <p:nvSpPr>
          <p:cNvPr id="11" name="Rectangle 10"/>
          <p:cNvSpPr/>
          <p:nvPr/>
        </p:nvSpPr>
        <p:spPr>
          <a:xfrm>
            <a:off x="5404447" y="3120680"/>
            <a:ext cx="3434755" cy="451406"/>
          </a:xfrm>
          <a:prstGeom prst="rect">
            <a:avLst/>
          </a:prstGeom>
        </p:spPr>
        <p:txBody>
          <a:bodyPr wrap="square">
            <a:spAutoFit/>
          </a:bodyPr>
          <a:lstStyle/>
          <a:p>
            <a:pPr algn="r">
              <a:lnSpc>
                <a:spcPct val="120000"/>
              </a:lnSpc>
              <a:spcAft>
                <a:spcPts val="1000"/>
              </a:spcAft>
            </a:pPr>
            <a:r>
              <a:rPr lang="en-US" sz="2000" dirty="0" smtClean="0">
                <a:solidFill>
                  <a:srgbClr val="000000"/>
                </a:solidFill>
                <a:latin typeface="Century Gothic"/>
                <a:cs typeface="Century Gothic"/>
              </a:rPr>
              <a:t>15-20 Challenges per Year</a:t>
            </a:r>
            <a:endParaRPr lang="en-US" sz="2000" dirty="0">
              <a:solidFill>
                <a:srgbClr val="000000"/>
              </a:solidFill>
              <a:latin typeface="Century Gothic"/>
              <a:cs typeface="Century Gothic"/>
            </a:endParaRPr>
          </a:p>
        </p:txBody>
      </p:sp>
      <p:pic>
        <p:nvPicPr>
          <p:cNvPr id="13" name="Picture 12"/>
          <p:cNvPicPr>
            <a:picLocks noChangeAspect="1"/>
          </p:cNvPicPr>
          <p:nvPr/>
        </p:nvPicPr>
        <p:blipFill>
          <a:blip r:embed="rId3"/>
          <a:stretch>
            <a:fillRect/>
          </a:stretch>
        </p:blipFill>
        <p:spPr>
          <a:xfrm>
            <a:off x="4069192" y="3690483"/>
            <a:ext cx="4770010" cy="2421991"/>
          </a:xfrm>
          <a:prstGeom prst="rect">
            <a:avLst/>
          </a:prstGeom>
        </p:spPr>
      </p:pic>
      <p:pic>
        <p:nvPicPr>
          <p:cNvPr id="5" name="Picture 4" descr="Map.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7720" y="2231385"/>
            <a:ext cx="3385428" cy="2280709"/>
          </a:xfrm>
          <a:prstGeom prst="rect">
            <a:avLst/>
          </a:prstGeom>
        </p:spPr>
      </p:pic>
      <p:sp>
        <p:nvSpPr>
          <p:cNvPr id="12" name="Rectangle 11"/>
          <p:cNvSpPr/>
          <p:nvPr/>
        </p:nvSpPr>
        <p:spPr>
          <a:xfrm>
            <a:off x="4069192" y="6112474"/>
            <a:ext cx="4865803" cy="707886"/>
          </a:xfrm>
          <a:prstGeom prst="rect">
            <a:avLst/>
          </a:prstGeom>
        </p:spPr>
        <p:txBody>
          <a:bodyPr wrap="square">
            <a:spAutoFit/>
          </a:bodyPr>
          <a:lstStyle/>
          <a:p>
            <a:pPr algn="ctr"/>
            <a:r>
              <a:rPr lang="en-US" sz="2000" dirty="0" smtClean="0">
                <a:latin typeface="Century Gothic"/>
                <a:cs typeface="Century Gothic"/>
              </a:rPr>
              <a:t>Growth of the </a:t>
            </a:r>
            <a:r>
              <a:rPr lang="en-US" sz="2000" dirty="0" err="1" smtClean="0">
                <a:latin typeface="Century Gothic"/>
                <a:cs typeface="Century Gothic"/>
              </a:rPr>
              <a:t>NASA@work</a:t>
            </a:r>
            <a:r>
              <a:rPr lang="en-US" sz="2000" dirty="0" smtClean="0">
                <a:latin typeface="Century Gothic"/>
                <a:cs typeface="Century Gothic"/>
              </a:rPr>
              <a:t> Community since October 2012</a:t>
            </a:r>
            <a:endParaRPr lang="en-US" sz="2000" dirty="0">
              <a:latin typeface="Century Gothic"/>
              <a:cs typeface="Century Gothic"/>
            </a:endParaRPr>
          </a:p>
        </p:txBody>
      </p:sp>
      <p:sp>
        <p:nvSpPr>
          <p:cNvPr id="14" name="Rectangle 13"/>
          <p:cNvSpPr/>
          <p:nvPr/>
        </p:nvSpPr>
        <p:spPr>
          <a:xfrm>
            <a:off x="618951" y="4666589"/>
            <a:ext cx="3279339" cy="1477328"/>
          </a:xfrm>
          <a:prstGeom prst="rect">
            <a:avLst/>
          </a:prstGeom>
        </p:spPr>
        <p:txBody>
          <a:bodyPr wrap="square">
            <a:spAutoFit/>
          </a:bodyPr>
          <a:lstStyle/>
          <a:p>
            <a:pPr lvl="0" defTabSz="914400">
              <a:defRPr/>
            </a:pPr>
            <a:r>
              <a:rPr lang="en-US" altLang="en-US" dirty="0">
                <a:latin typeface="Century Gothic"/>
                <a:cs typeface="Century Gothic"/>
              </a:rPr>
              <a:t>2-4 Active challenges posted at any one </a:t>
            </a:r>
            <a:r>
              <a:rPr lang="en-US" altLang="en-US" dirty="0" smtClean="0">
                <a:latin typeface="Century Gothic"/>
                <a:cs typeface="Century Gothic"/>
              </a:rPr>
              <a:t>time</a:t>
            </a:r>
            <a:endParaRPr lang="en-US" altLang="en-US" dirty="0">
              <a:latin typeface="Century Gothic"/>
              <a:cs typeface="Century Gothic"/>
            </a:endParaRPr>
          </a:p>
          <a:p>
            <a:pPr lvl="0" defTabSz="914400">
              <a:defRPr/>
            </a:pPr>
            <a:endParaRPr lang="en-US" altLang="en-US" dirty="0" smtClean="0">
              <a:latin typeface="Century Gothic"/>
              <a:cs typeface="Century Gothic"/>
            </a:endParaRPr>
          </a:p>
          <a:p>
            <a:pPr lvl="0" defTabSz="914400">
              <a:defRPr/>
            </a:pPr>
            <a:r>
              <a:rPr lang="en-US" altLang="en-US" dirty="0" smtClean="0">
                <a:latin typeface="Century Gothic"/>
                <a:cs typeface="Century Gothic"/>
              </a:rPr>
              <a:t>New </a:t>
            </a:r>
            <a:r>
              <a:rPr lang="en-US" altLang="en-US" dirty="0">
                <a:latin typeface="Century Gothic"/>
                <a:cs typeface="Century Gothic"/>
              </a:rPr>
              <a:t>challenge posts every ~2-3 weeks</a:t>
            </a:r>
            <a:endParaRPr lang="en-US" altLang="en-US" dirty="0">
              <a:solidFill>
                <a:schemeClr val="bg1">
                  <a:lumMod val="85000"/>
                </a:schemeClr>
              </a:solidFill>
              <a:latin typeface="Century Gothic"/>
              <a:cs typeface="Century Gothic"/>
            </a:endParaRPr>
          </a:p>
        </p:txBody>
      </p:sp>
      <p:sp>
        <p:nvSpPr>
          <p:cNvPr id="15" name="Rectangle 14"/>
          <p:cNvSpPr/>
          <p:nvPr/>
        </p:nvSpPr>
        <p:spPr>
          <a:xfrm>
            <a:off x="5547971" y="1542241"/>
            <a:ext cx="3291231" cy="1409617"/>
          </a:xfrm>
          <a:prstGeom prst="rect">
            <a:avLst/>
          </a:prstGeom>
        </p:spPr>
        <p:txBody>
          <a:bodyPr wrap="square">
            <a:spAutoFit/>
          </a:bodyPr>
          <a:lstStyle/>
          <a:p>
            <a:pPr algn="r">
              <a:lnSpc>
                <a:spcPct val="120000"/>
              </a:lnSpc>
              <a:spcAft>
                <a:spcPts val="1000"/>
              </a:spcAft>
            </a:pPr>
            <a:r>
              <a:rPr lang="en-US" sz="2400" b="1" dirty="0" smtClean="0">
                <a:solidFill>
                  <a:srgbClr val="000000"/>
                </a:solidFill>
                <a:latin typeface="Century Gothic"/>
                <a:cs typeface="Century Gothic"/>
              </a:rPr>
              <a:t>People that work at NASA want to make a difference!</a:t>
            </a:r>
            <a:endParaRPr lang="en-US" sz="2400" b="1" dirty="0">
              <a:solidFill>
                <a:srgbClr val="000000"/>
              </a:solidFill>
              <a:latin typeface="Century Gothic"/>
              <a:cs typeface="Century Gothic"/>
            </a:endParaRPr>
          </a:p>
        </p:txBody>
      </p:sp>
    </p:spTree>
    <p:extLst>
      <p:ext uri="{BB962C8B-B14F-4D97-AF65-F5344CB8AC3E}">
        <p14:creationId xmlns:p14="http://schemas.microsoft.com/office/powerpoint/2010/main" val="166025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2" cstate="print">
            <a:lum bright="-16000"/>
            <a:extLst>
              <a:ext uri="{28A0092B-C50C-407E-A947-70E740481C1C}">
                <a14:useLocalDpi xmlns:a14="http://schemas.microsoft.com/office/drawing/2010/main"/>
              </a:ext>
            </a:extLst>
          </a:blip>
          <a:srcRect/>
          <a:stretch/>
        </p:blipFill>
        <p:spPr bwMode="auto">
          <a:xfrm>
            <a:off x="0" y="1"/>
            <a:ext cx="9175750" cy="1575848"/>
          </a:xfrm>
          <a:prstGeom prst="rect">
            <a:avLst/>
          </a:prstGeom>
          <a:noFill/>
          <a:ln w="9525">
            <a:noFill/>
            <a:miter lim="800000"/>
            <a:headEnd/>
            <a:tailEnd/>
          </a:ln>
        </p:spPr>
      </p:pic>
      <p:sp>
        <p:nvSpPr>
          <p:cNvPr id="16388" name="Text Box 11"/>
          <p:cNvSpPr txBox="1">
            <a:spLocks noChangeArrowheads="1"/>
          </p:cNvSpPr>
          <p:nvPr/>
        </p:nvSpPr>
        <p:spPr bwMode="auto">
          <a:xfrm>
            <a:off x="1120364" y="2402710"/>
            <a:ext cx="6985000" cy="830997"/>
          </a:xfrm>
          <a:prstGeom prst="rect">
            <a:avLst/>
          </a:prstGeom>
          <a:noFill/>
          <a:ln w="9525">
            <a:noFill/>
            <a:miter lim="800000"/>
            <a:headEnd/>
            <a:tailEnd/>
          </a:ln>
        </p:spPr>
        <p:txBody>
          <a:bodyPr>
            <a:spAutoFit/>
          </a:bodyPr>
          <a:lstStyle/>
          <a:p>
            <a:pPr algn="ctr">
              <a:spcBef>
                <a:spcPct val="50000"/>
              </a:spcBef>
            </a:pPr>
            <a:r>
              <a:rPr lang="en-US" sz="2400" dirty="0" smtClean="0">
                <a:solidFill>
                  <a:srgbClr val="000000"/>
                </a:solidFill>
                <a:latin typeface="Century Gothic"/>
                <a:cs typeface="Century Gothic"/>
              </a:rPr>
              <a:t>Using New Methods to Search for New and Emerging Technology to Meet NASA’s Needs</a:t>
            </a:r>
            <a:endParaRPr lang="en-US" sz="2400" dirty="0">
              <a:solidFill>
                <a:srgbClr val="000000"/>
              </a:solidFill>
              <a:latin typeface="Century Gothic"/>
              <a:cs typeface="Century Gothic"/>
            </a:endParaRPr>
          </a:p>
        </p:txBody>
      </p:sp>
      <p:sp>
        <p:nvSpPr>
          <p:cNvPr id="16386" name="Title 1"/>
          <p:cNvSpPr>
            <a:spLocks noGrp="1"/>
          </p:cNvSpPr>
          <p:nvPr>
            <p:ph type="title" idx="4294967295"/>
          </p:nvPr>
        </p:nvSpPr>
        <p:spPr>
          <a:xfrm>
            <a:off x="409550" y="1264067"/>
            <a:ext cx="8229600" cy="957008"/>
          </a:xfrm>
        </p:spPr>
        <p:txBody>
          <a:bodyPr/>
          <a:lstStyle/>
          <a:p>
            <a:pPr eaLnBrk="1" hangingPunct="1"/>
            <a:r>
              <a:rPr lang="en-US" sz="4000" b="1" dirty="0" smtClean="0">
                <a:solidFill>
                  <a:srgbClr val="000000"/>
                </a:solidFill>
                <a:latin typeface="Century Gothic"/>
                <a:cs typeface="Century Gothic"/>
              </a:rPr>
              <a:t>Searching for Technologies</a:t>
            </a:r>
          </a:p>
        </p:txBody>
      </p:sp>
      <p:pic>
        <p:nvPicPr>
          <p:cNvPr id="7" name="Picture 6"/>
          <p:cNvPicPr>
            <a:picLocks noChangeAspect="1"/>
          </p:cNvPicPr>
          <p:nvPr/>
        </p:nvPicPr>
        <p:blipFill>
          <a:blip r:embed="rId3"/>
          <a:stretch>
            <a:fillRect/>
          </a:stretch>
        </p:blipFill>
        <p:spPr>
          <a:xfrm>
            <a:off x="1226206" y="3019177"/>
            <a:ext cx="6545627" cy="3826850"/>
          </a:xfrm>
          <a:prstGeom prst="rect">
            <a:avLst/>
          </a:prstGeom>
        </p:spPr>
      </p:pic>
    </p:spTree>
    <p:extLst>
      <p:ext uri="{BB962C8B-B14F-4D97-AF65-F5344CB8AC3E}">
        <p14:creationId xmlns:p14="http://schemas.microsoft.com/office/powerpoint/2010/main" val="59799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ECI Team Document" ma:contentTypeID="0x01010034FE308AD2E3AC44B65831C96FBECDBF1600722BCA19E6A81749BFE3250AB8408AFC" ma:contentTypeVersion="15" ma:contentTypeDescription="" ma:contentTypeScope="" ma:versionID="d7efbd84402381095c3a960bca00f38c">
  <xsd:schema xmlns:xsd="http://www.w3.org/2001/XMLSchema" xmlns:xs="http://www.w3.org/2001/XMLSchema" xmlns:p="http://schemas.microsoft.com/office/2006/metadata/properties" xmlns:ns2="591ca71a-c584-4931-863e-3a0b3e3adc66" xmlns:ns3="a20c7e08-6245-4eb6-b638-c3d07fbf44d4" targetNamespace="http://schemas.microsoft.com/office/2006/metadata/properties" ma:root="true" ma:fieldsID="072a74e6d1da5887ba74486f6194ef98" ns2:_="" ns3:_="">
    <xsd:import namespace="591ca71a-c584-4931-863e-3a0b3e3adc66"/>
    <xsd:import namespace="a20c7e08-6245-4eb6-b638-c3d07fbf44d4"/>
    <xsd:element name="properties">
      <xsd:complexType>
        <xsd:sequence>
          <xsd:element name="documentManagement">
            <xsd:complexType>
              <xsd:all>
                <xsd:element ref="ns2:ContentCategory1" minOccurs="0"/>
                <xsd:element ref="ns2:Audience1" minOccurs="0"/>
                <xsd:element ref="ns2:docAuthor" minOccurs="0"/>
                <xsd:element ref="ns3:Business_x0020_Function" minOccurs="0"/>
                <xsd:element ref="ns3:NASA_x0020_Programs" minOccurs="0"/>
                <xsd:element ref="ns3:SLSD_x0020_Orgs" minOccurs="0"/>
                <xsd:element ref="ns3:Community" minOccurs="0"/>
                <xsd:element ref="ns3:SLSD_x0020_Document_x0020_Number" minOccurs="0"/>
                <xsd:element ref="ns3:Security_x0020_Type" minOccurs="0"/>
                <xsd:element ref="ns3:SBU_x0020_Type" minOccurs="0"/>
                <xsd:element ref="ns3:DAA_x0020_Number" minOccurs="0"/>
                <xsd:element ref="ns2:p2659f9b40ca446c8046d522d4e3310e" minOccurs="0"/>
                <xsd:element ref="ns3:TaxCatchAll" minOccurs="0"/>
                <xsd:element ref="ns3: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1ca71a-c584-4931-863e-3a0b3e3adc66" elementFormDefault="qualified">
    <xsd:import namespace="http://schemas.microsoft.com/office/2006/documentManagement/types"/>
    <xsd:import namespace="http://schemas.microsoft.com/office/infopath/2007/PartnerControls"/>
    <xsd:element name="ContentCategory1" ma:index="3" nillable="true" ma:displayName="ContentCategory" ma:internalName="ContentCategory1">
      <xsd:complexType>
        <xsd:complexContent>
          <xsd:extension base="dms:MultiChoice">
            <xsd:sequence>
              <xsd:element name="Value" maxOccurs="unbounded" minOccurs="0" nillable="true">
                <xsd:simpleType>
                  <xsd:restriction base="dms:Choice">
                    <xsd:enumeration value="Overview"/>
                    <xsd:enumeration value="Budget"/>
                    <xsd:enumeration value="Customer Info"/>
                    <xsd:enumeration value="Reporting"/>
                    <xsd:enumeration value="Agreements"/>
                    <xsd:enumeration value="Legal/Procurement"/>
                    <xsd:enumeration value="Best Practices"/>
                    <xsd:enumeration value="Workshops"/>
                    <xsd:enumeration value="Operations"/>
                    <xsd:enumeration value="Process &amp; Procedure"/>
                    <xsd:enumeration value="SharePoint"/>
                    <xsd:enumeration value="Prizes"/>
                    <xsd:enumeration value="Challenges"/>
                  </xsd:restriction>
                </xsd:simpleType>
              </xsd:element>
            </xsd:sequence>
          </xsd:extension>
        </xsd:complexContent>
      </xsd:complexType>
    </xsd:element>
    <xsd:element name="Audience1" ma:index="4" nillable="true" ma:displayName="Audience" ma:internalName="Audience1">
      <xsd:complexType>
        <xsd:complexContent>
          <xsd:extension base="dms:MultiChoice">
            <xsd:sequence>
              <xsd:element name="Value" maxOccurs="unbounded" minOccurs="0" nillable="true">
                <xsd:simpleType>
                  <xsd:restriction base="dms:Choice">
                    <xsd:enumeration value="Customer"/>
                    <xsd:enumeration value="NASA"/>
                    <xsd:enumeration value="Control Board"/>
                    <xsd:enumeration value="Vendor"/>
                    <xsd:enumeration value="CoECI Team"/>
                    <xsd:enumeration value="OSTP"/>
                  </xsd:restriction>
                </xsd:simpleType>
              </xsd:element>
            </xsd:sequence>
          </xsd:extension>
        </xsd:complexContent>
      </xsd:complexType>
    </xsd:element>
    <xsd:element name="docAuthor" ma:index="5" nillable="true" ma:displayName="docAuthor" ma:list="UserInfo" ma:SearchPeopleOnly="false" ma:SharePointGroup="0" ma:internalName="docAuthor"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2659f9b40ca446c8046d522d4e3310e" ma:index="16" nillable="true" ma:taxonomy="true" ma:internalName="p2659f9b40ca446c8046d522d4e3310e" ma:taxonomyFieldName="docType" ma:displayName="docType" ma:indexed="true" ma:default="" ma:fieldId="{92659f9b-40ca-446c-8046-d522d4e3310e}" ma:sspId="28d339ab-a670-4a7d-9105-be6472befdb0" ma:termSetId="27000d22-2020-4be2-8d23-af23d7b27be5" ma:anchorId="331f0886-54d3-4fd5-acfc-f28ef90d38df"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20c7e08-6245-4eb6-b638-c3d07fbf44d4" elementFormDefault="qualified">
    <xsd:import namespace="http://schemas.microsoft.com/office/2006/documentManagement/types"/>
    <xsd:import namespace="http://schemas.microsoft.com/office/infopath/2007/PartnerControls"/>
    <xsd:element name="Business_x0020_Function" ma:index="8" nillable="true" ma:displayName="Business Function" ma:hidden="true" ma:list="{18865195-00f7-42a6-9133-28621bbde9f6}" ma:internalName="Business_x0020_Function" ma:readOnly="false" ma:showField="LinkTitleNoMenu" ma:web="a20c7e08-6245-4eb6-b638-c3d07fbf44d4">
      <xsd:complexType>
        <xsd:complexContent>
          <xsd:extension base="dms:MultiChoiceLookup">
            <xsd:sequence>
              <xsd:element name="Value" type="dms:Lookup" maxOccurs="unbounded" minOccurs="0" nillable="true"/>
            </xsd:sequence>
          </xsd:extension>
        </xsd:complexContent>
      </xsd:complexType>
    </xsd:element>
    <xsd:element name="NASA_x0020_Programs" ma:index="9" nillable="true" ma:displayName="NASA Programs" ma:description="Column for NASA funded programs" ma:hidden="true" ma:list="{a1214332-b1c8-458e-9c42-ce5c215ba2d1}" ma:internalName="NASA_x0020_Programs" ma:readOnly="false" ma:showField="Title" ma:web="a20c7e08-6245-4eb6-b638-c3d07fbf44d4">
      <xsd:complexType>
        <xsd:complexContent>
          <xsd:extension base="dms:MultiChoiceLookup">
            <xsd:sequence>
              <xsd:element name="Value" type="dms:Lookup" maxOccurs="unbounded" minOccurs="0" nillable="true"/>
            </xsd:sequence>
          </xsd:extension>
        </xsd:complexContent>
      </xsd:complexType>
    </xsd:element>
    <xsd:element name="SLSD_x0020_Orgs" ma:index="10" nillable="true" ma:displayName="Orgs" ma:description="A list of all HH&amp;P Org (mail) codes" ma:hidden="true" ma:list="{4dc98738-048e-436f-8dbf-1bb59ae51857}" ma:internalName="SLSD_x0020_Orgs" ma:readOnly="false" ma:showField="Code" ma:web="a20c7e08-6245-4eb6-b638-c3d07fbf44d4">
      <xsd:simpleType>
        <xsd:restriction base="dms:Lookup"/>
      </xsd:simpleType>
    </xsd:element>
    <xsd:element name="Community" ma:index="11" nillable="true" ma:displayName="Community" ma:description="SLSD communities look-up column" ma:hidden="true" ma:list="{4a07344b-3929-4e2c-ba93-dcf55e0e76ef}" ma:internalName="Community" ma:readOnly="false" ma:showField="Name" ma:web="a20c7e08-6245-4eb6-b638-c3d07fbf44d4">
      <xsd:complexType>
        <xsd:complexContent>
          <xsd:extension base="dms:MultiChoiceLookup">
            <xsd:sequence>
              <xsd:element name="Value" type="dms:Lookup" maxOccurs="unbounded" minOccurs="0" nillable="true"/>
            </xsd:sequence>
          </xsd:extension>
        </xsd:complexContent>
      </xsd:complexType>
    </xsd:element>
    <xsd:element name="SLSD_x0020_Document_x0020_Number" ma:index="12" nillable="true" ma:displayName="Document Number" ma:description="Use this field to store official document control numbers such as NASA-STD-3001" ma:hidden="true" ma:internalName="SLSD_x0020_Document_x0020_Number" ma:readOnly="false">
      <xsd:simpleType>
        <xsd:restriction base="dms:Text">
          <xsd:maxLength value="255"/>
        </xsd:restriction>
      </xsd:simpleType>
    </xsd:element>
    <xsd:element name="Security_x0020_Type" ma:index="13" nillable="true" ma:displayName="Security Type" ma:default="Not Sensitive" ma:description="--Not Sensitive (Data that can be made available internal to NASA including foreign nationals.) &#10;--Publicly Available (Export Control approved for public release or data already available in the public domain)&#10;--Sensitive But Unclassified (More info available at TBD LINK [need to develop this page which should be a high level summary of SBU types and treatment and who to contact for more information.])" ma:format="Dropdown" ma:hidden="true" ma:internalName="Security_x0020_Type" ma:readOnly="false">
      <xsd:simpleType>
        <xsd:restriction base="dms:Choice">
          <xsd:enumeration value="Not Sensitive"/>
          <xsd:enumeration value="Publicly Available"/>
          <xsd:enumeration value="Sensitive But Unclassified"/>
        </xsd:restriction>
      </xsd:simpleType>
    </xsd:element>
    <xsd:element name="SBU_x0020_Type" ma:index="14" nillable="true" ma:displayName="SBU Type" ma:default="N/A" ma:description="For more information go to the SBU wiki or contact Stacey Morrison." ma:format="Dropdown" ma:hidden="true" ma:internalName="SBU_x0020_Type" ma:readOnly="false">
      <xsd:simpleType>
        <xsd:union memberTypes="dms:Text">
          <xsd:simpleType>
            <xsd:restriction base="dms:Choice">
              <xsd:enumeration value="N/A"/>
              <xsd:enumeration value="Contract/Budget"/>
              <xsd:enumeration value="Export Controlled"/>
            </xsd:restriction>
          </xsd:simpleType>
        </xsd:union>
      </xsd:simpleType>
    </xsd:element>
    <xsd:element name="DAA_x0020_Number" ma:index="15" nillable="true" ma:displayName="DAA Number" ma:description="Contains user provided DAA number." ma:hidden="true" ma:internalName="DAA_x0020_Number" ma:readOnly="false">
      <xsd:simpleType>
        <xsd:restriction base="dms:Text">
          <xsd:maxLength value="255"/>
        </xsd:restriction>
      </xsd:simpleType>
    </xsd:element>
    <xsd:element name="TaxCatchAll" ma:index="17" nillable="true" ma:displayName="Taxonomy Catch All Column" ma:hidden="true" ma:list="{b812c0f2-2e3e-429a-9ff7-2418902f50a7}" ma:internalName="TaxCatchAll" ma:showField="CatchAllData" ma:web="a20c7e08-6245-4eb6-b638-c3d07fbf44d4">
      <xsd:complexType>
        <xsd:complexContent>
          <xsd:extension base="dms:MultiChoiceLookup">
            <xsd:sequence>
              <xsd:element name="Value" type="dms:Lookup" maxOccurs="unbounded" minOccurs="0" nillable="true"/>
            </xsd:sequence>
          </xsd:extension>
        </xsd:complexContent>
      </xsd:complexType>
    </xsd:element>
    <xsd:element name="TaxCatchAllLabel" ma:index="18" nillable="true" ma:displayName="Taxonomy Catch All Column1" ma:hidden="true" ma:list="{b812c0f2-2e3e-429a-9ff7-2418902f50a7}" ma:internalName="TaxCatchAllLabel" ma:readOnly="true" ma:showField="CatchAllDataLabel" ma:web="a20c7e08-6245-4eb6-b638-c3d07fbf44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udience1 xmlns="591ca71a-c584-4931-863e-3a0b3e3adc66">
      <Value>Customer</Value>
    </Audience1>
    <Business_x0020_Function xmlns="a20c7e08-6245-4eb6-b638-c3d07fbf44d4"/>
    <DAA_x0020_Number xmlns="a20c7e08-6245-4eb6-b638-c3d07fbf44d4" xsi:nil="true"/>
    <NASA_x0020_Programs xmlns="a20c7e08-6245-4eb6-b638-c3d07fbf44d4"/>
    <Security_x0020_Type xmlns="a20c7e08-6245-4eb6-b638-c3d07fbf44d4">Not Sensitive</Security_x0020_Type>
    <Community xmlns="a20c7e08-6245-4eb6-b638-c3d07fbf44d4"/>
    <SLSD_x0020_Document_x0020_Number xmlns="a20c7e08-6245-4eb6-b638-c3d07fbf44d4" xsi:nil="true"/>
    <SBU_x0020_Type xmlns="a20c7e08-6245-4eb6-b638-c3d07fbf44d4">N/A</SBU_x0020_Type>
    <docAuthor xmlns="591ca71a-c584-4931-863e-3a0b3e3adc66">
      <UserInfo>
        <DisplayName>NDC\lbuquo</DisplayName>
        <AccountId>110</AccountId>
        <AccountType/>
      </UserInfo>
    </docAuthor>
    <ContentCategory1 xmlns="591ca71a-c584-4931-863e-3a0b3e3adc66">
      <Value>Overview</Value>
      <Value>Customer Info</Value>
    </ContentCategory1>
    <SLSD_x0020_Orgs xmlns="a20c7e08-6245-4eb6-b638-c3d07fbf44d4" xsi:nil="true"/>
    <p2659f9b40ca446c8046d522d4e3310e xmlns="591ca71a-c584-4931-863e-3a0b3e3adc66">
      <Terms xmlns="http://schemas.microsoft.com/office/infopath/2007/PartnerControls">
        <TermInfo xmlns="http://schemas.microsoft.com/office/infopath/2007/PartnerControls">
          <TermName xmlns="http://schemas.microsoft.com/office/infopath/2007/PartnerControls">Presentation</TermName>
          <TermId xmlns="http://schemas.microsoft.com/office/infopath/2007/PartnerControls">f23f4bf1-6b60-4c1f-849c-60ac30d02ee1</TermId>
        </TermInfo>
      </Terms>
    </p2659f9b40ca446c8046d522d4e3310e>
    <TaxCatchAll xmlns="a20c7e08-6245-4eb6-b638-c3d07fbf44d4">
      <Value>1465</Value>
    </TaxCatchAll>
  </documentManagement>
</p:properties>
</file>

<file path=customXml/itemProps1.xml><?xml version="1.0" encoding="utf-8"?>
<ds:datastoreItem xmlns:ds="http://schemas.openxmlformats.org/officeDocument/2006/customXml" ds:itemID="{4CE70430-64DC-4F9E-8716-DF79887895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1ca71a-c584-4931-863e-3a0b3e3adc66"/>
    <ds:schemaRef ds:uri="a20c7e08-6245-4eb6-b638-c3d07fbf44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4C37A0-5367-4507-96FC-5582F3257A9C}">
  <ds:schemaRefs>
    <ds:schemaRef ds:uri="http://schemas.microsoft.com/sharepoint/v3/contenttype/forms"/>
  </ds:schemaRefs>
</ds:datastoreItem>
</file>

<file path=customXml/itemProps3.xml><?xml version="1.0" encoding="utf-8"?>
<ds:datastoreItem xmlns:ds="http://schemas.openxmlformats.org/officeDocument/2006/customXml" ds:itemID="{0FDD0396-AA35-4DA8-A9BC-FF360D48E604}">
  <ds:schemaRefs>
    <ds:schemaRef ds:uri="http://schemas.microsoft.com/office/2006/metadata/properties"/>
    <ds:schemaRef ds:uri="http://schemas.microsoft.com/office/infopath/2007/PartnerControls"/>
    <ds:schemaRef ds:uri="591ca71a-c584-4931-863e-3a0b3e3adc66"/>
    <ds:schemaRef ds:uri="a20c7e08-6245-4eb6-b638-c3d07fbf44d4"/>
  </ds:schemaRefs>
</ds:datastoreItem>
</file>

<file path=docProps/app.xml><?xml version="1.0" encoding="utf-8"?>
<Properties xmlns="http://schemas.openxmlformats.org/officeDocument/2006/extended-properties" xmlns:vt="http://schemas.openxmlformats.org/officeDocument/2006/docPropsVTypes">
  <Template>Executive.thmx</Template>
  <TotalTime>42731</TotalTime>
  <Words>1916</Words>
  <Application>Microsoft Macintosh PowerPoint</Application>
  <PresentationFormat>On-screen Show (4:3)</PresentationFormat>
  <Paragraphs>310</Paragraphs>
  <Slides>28</Slides>
  <Notes>18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Executive</vt:lpstr>
      <vt:lpstr>Open Innovation Tools for Collaboration  NASA’s Toolkit for Innovation using Prizes and Challenges with the Curated Communities </vt:lpstr>
      <vt:lpstr>NASA’s Center of Excellence for Collaborative Innovation</vt:lpstr>
      <vt:lpstr>PowerPoint Presentation</vt:lpstr>
      <vt:lpstr>PowerPoint Presentation</vt:lpstr>
      <vt:lpstr>PowerPoint Presentation</vt:lpstr>
      <vt:lpstr>Solver Reward System</vt:lpstr>
      <vt:lpstr>Successful Challenges</vt:lpstr>
      <vt:lpstr>PowerPoint Presentation</vt:lpstr>
      <vt:lpstr>Searching for Technologies</vt:lpstr>
      <vt:lpstr>Yet2.com</vt:lpstr>
      <vt:lpstr>PowerPoint Presentation</vt:lpstr>
      <vt:lpstr>PowerPoint Presentation</vt:lpstr>
      <vt:lpstr>PowerPoint Presentation</vt:lpstr>
      <vt:lpstr>PowerPoint Presentation</vt:lpstr>
      <vt:lpstr>PowerPoint Presentation</vt:lpstr>
      <vt:lpstr>PowerPoint Presentation</vt:lpstr>
      <vt:lpstr>Innovation &amp; Problem Solving</vt:lpstr>
      <vt:lpstr>PowerPoint Presentation</vt:lpstr>
      <vt:lpstr>PowerPoint Presentation</vt:lpstr>
      <vt:lpstr>PowerPoint Presentation</vt:lpstr>
      <vt:lpstr>Algorithm Competitions</vt:lpstr>
      <vt:lpstr>PowerPoint Presentation</vt:lpstr>
      <vt:lpstr>PowerPoint Presentation</vt:lpstr>
      <vt:lpstr>PowerPoint Presentation</vt:lpstr>
      <vt:lpstr>PowerPoint Presentation</vt:lpstr>
      <vt:lpstr>PowerPoint Presentation</vt:lpstr>
      <vt:lpstr>Design Challenges</vt:lpstr>
      <vt:lpstr>PowerPoint Presentation</vt:lpstr>
    </vt:vector>
  </TitlesOfParts>
  <Company>NASA/ODIN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CoECIOverview</dc:title>
  <dc:creator>cwoolver</dc:creator>
  <cp:lastModifiedBy>Rader, Steven N. (JSC-YX111)</cp:lastModifiedBy>
  <cp:revision>639</cp:revision>
  <cp:lastPrinted>2015-02-14T17:32:37Z</cp:lastPrinted>
  <dcterms:created xsi:type="dcterms:W3CDTF">2012-05-03T20:24:05Z</dcterms:created>
  <dcterms:modified xsi:type="dcterms:W3CDTF">2015-06-08T13:21:33Z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0x01010034FE308AD2E3AC44B65831C96FBECDBF1600722BCA19E6A81749BFE3250AB8408AFC</vt:lpwstr>
  </property>
  <property fmtid="{D5CDD505-2E9C-101B-9397-08002B2CF9AE}" pid="3" name="TemplateUrl">
    <vt:lpwstr/>
  </property>
  <property fmtid="{D5CDD505-2E9C-101B-9397-08002B2CF9AE}" pid="4" name="Order">
    <vt:r8>10500</vt:r8>
  </property>
  <property fmtid="{D5CDD505-2E9C-101B-9397-08002B2CF9AE}" pid="5" name="AlternateThumbnailUrl">
    <vt:lpwstr/>
  </property>
  <property fmtid="{D5CDD505-2E9C-101B-9397-08002B2CF9AE}" pid="6" name="_SourceUrl">
    <vt:lpwstr/>
  </property>
  <property fmtid="{D5CDD505-2E9C-101B-9397-08002B2CF9AE}" pid="7" name="xd_Signature">
    <vt:bool>false</vt:bool>
  </property>
  <property fmtid="{D5CDD505-2E9C-101B-9397-08002B2CF9AE}" pid="8" name="vti_imgdate">
    <vt:lpwstr/>
  </property>
  <property fmtid="{D5CDD505-2E9C-101B-9397-08002B2CF9AE}" pid="9" name="xd_ProgID">
    <vt:lpwstr/>
  </property>
  <property fmtid="{D5CDD505-2E9C-101B-9397-08002B2CF9AE}" pid="10" name="wic_System_Copyright">
    <vt:lpwstr/>
  </property>
  <property fmtid="{D5CDD505-2E9C-101B-9397-08002B2CF9AE}" pid="11" name="docType">
    <vt:lpwstr>1465;#Presentation|f23f4bf1-6b60-4c1f-849c-60ac30d02ee1</vt:lpwstr>
  </property>
  <property fmtid="{D5CDD505-2E9C-101B-9397-08002B2CF9AE}" pid="12" name="Vendor1">
    <vt:lpwstr/>
  </property>
  <property fmtid="{D5CDD505-2E9C-101B-9397-08002B2CF9AE}" pid="13" name="_SharedFileIndex">
    <vt:lpwstr/>
  </property>
  <property fmtid="{D5CDD505-2E9C-101B-9397-08002B2CF9AE}" pid="14" name="k687915023f4422aa51e214a8a82b03e">
    <vt:lpwstr/>
  </property>
</Properties>
</file>